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07" r:id="rId2"/>
    <p:sldId id="331" r:id="rId3"/>
    <p:sldId id="332" r:id="rId4"/>
    <p:sldId id="309" r:id="rId5"/>
    <p:sldId id="310" r:id="rId6"/>
    <p:sldId id="311" r:id="rId7"/>
    <p:sldId id="312" r:id="rId8"/>
    <p:sldId id="313" r:id="rId9"/>
    <p:sldId id="333" r:id="rId10"/>
    <p:sldId id="314" r:id="rId11"/>
    <p:sldId id="315" r:id="rId12"/>
    <p:sldId id="316" r:id="rId13"/>
    <p:sldId id="317" r:id="rId14"/>
    <p:sldId id="277" r:id="rId15"/>
    <p:sldId id="272" r:id="rId16"/>
    <p:sldId id="273" r:id="rId17"/>
    <p:sldId id="290" r:id="rId18"/>
    <p:sldId id="291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6600"/>
    <a:srgbClr val="CC0066"/>
    <a:srgbClr val="CC00FF"/>
    <a:srgbClr val="9966FF"/>
    <a:srgbClr val="CCFFCC"/>
    <a:srgbClr val="99CCFF"/>
    <a:srgbClr val="9999FF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85188"/>
  </p:normalViewPr>
  <p:slideViewPr>
    <p:cSldViewPr snapToGrid="0">
      <p:cViewPr varScale="1">
        <p:scale>
          <a:sx n="117" d="100"/>
          <a:sy n="117" d="100"/>
        </p:scale>
        <p:origin x="1056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wmf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png"/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06AFB-824D-A14D-8FCC-232B5F15A9DC}" type="datetimeFigureOut">
              <a:rPr kumimoji="1" lang="zh-CN" altLang="en-US" smtClean="0"/>
              <a:t>2022/9/13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64922-CFFE-B447-94A7-571FDE57BD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913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怎么去理解电磁感应现象呢？首先要思考</a:t>
            </a:r>
            <a:r>
              <a:rPr lang="zh-CN" altLang="en-US"/>
              <a:t>的问题就是为什么回路中会有电流出现？或者说维持回路中稳恒电流的存在有什么要求。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64922-CFFE-B447-94A7-571FDE57BD8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0539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两种电动势虽然都是感应电动势，但是他们的来源并不同。他们所产生的</a:t>
            </a:r>
            <a:r>
              <a:rPr kumimoji="1" lang="zh-CN" altLang="en-US"/>
              <a:t>物理机制很不相同。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64922-CFFE-B447-94A7-571FDE57BD8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6681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存在电磁感应时，导体内部静电场不一定为零，导体内部电势也不一定处处相等。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沿着感应电动势的方向，静电</a:t>
            </a:r>
            <a:r>
              <a:rPr kumimoji="1" lang="zh-CN" altLang="en-US"/>
              <a:t>势是增加的。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64922-CFFE-B447-94A7-571FDE57BD88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848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855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194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012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85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728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243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807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17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196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88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58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1EB6-304F-4AD1-9596-2810A5B33CFB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92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96.png"/><Relationship Id="rId3" Type="http://schemas.openxmlformats.org/officeDocument/2006/relationships/image" Target="../media/image860.png"/><Relationship Id="rId7" Type="http://schemas.openxmlformats.org/officeDocument/2006/relationships/image" Target="../media/image90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850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0.png"/><Relationship Id="rId11" Type="http://schemas.openxmlformats.org/officeDocument/2006/relationships/image" Target="../media/image94.png"/><Relationship Id="rId5" Type="http://schemas.openxmlformats.org/officeDocument/2006/relationships/image" Target="../media/image880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70.png"/><Relationship Id="rId9" Type="http://schemas.openxmlformats.org/officeDocument/2006/relationships/image" Target="../media/image920.png"/><Relationship Id="rId14" Type="http://schemas.openxmlformats.org/officeDocument/2006/relationships/image" Target="../media/image9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13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910.png"/><Relationship Id="rId12" Type="http://schemas.openxmlformats.org/officeDocument/2006/relationships/image" Target="../media/image105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0.png"/><Relationship Id="rId11" Type="http://schemas.openxmlformats.org/officeDocument/2006/relationships/image" Target="../media/image104.png"/><Relationship Id="rId5" Type="http://schemas.openxmlformats.org/officeDocument/2006/relationships/image" Target="../media/image890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880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3" Type="http://schemas.openxmlformats.org/officeDocument/2006/relationships/image" Target="../media/image136.png"/><Relationship Id="rId21" Type="http://schemas.openxmlformats.org/officeDocument/2006/relationships/image" Target="../media/image152.png"/><Relationship Id="rId7" Type="http://schemas.openxmlformats.org/officeDocument/2006/relationships/image" Target="../media/image139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image" Target="../media/image135.png"/><Relationship Id="rId16" Type="http://schemas.openxmlformats.org/officeDocument/2006/relationships/image" Target="../media/image147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0.png"/><Relationship Id="rId11" Type="http://schemas.openxmlformats.org/officeDocument/2006/relationships/image" Target="../media/image142.png"/><Relationship Id="rId5" Type="http://schemas.openxmlformats.org/officeDocument/2006/relationships/image" Target="../media/image138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19" Type="http://schemas.openxmlformats.org/officeDocument/2006/relationships/image" Target="../media/image150.png"/><Relationship Id="rId4" Type="http://schemas.openxmlformats.org/officeDocument/2006/relationships/image" Target="../media/image137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image" Target="../media/image153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19" Type="http://schemas.openxmlformats.org/officeDocument/2006/relationships/image" Target="../media/image170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8.png"/><Relationship Id="rId18" Type="http://schemas.openxmlformats.org/officeDocument/2006/relationships/image" Target="../media/image21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7.png"/><Relationship Id="rId17" Type="http://schemas.openxmlformats.org/officeDocument/2006/relationships/image" Target="../media/image213.png"/><Relationship Id="rId2" Type="http://schemas.openxmlformats.org/officeDocument/2006/relationships/image" Target="../media/image198.png"/><Relationship Id="rId16" Type="http://schemas.openxmlformats.org/officeDocument/2006/relationships/image" Target="../media/image212.png"/><Relationship Id="rId20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11" Type="http://schemas.openxmlformats.org/officeDocument/2006/relationships/image" Target="../media/image206.png"/><Relationship Id="rId5" Type="http://schemas.openxmlformats.org/officeDocument/2006/relationships/image" Target="../media/image201.png"/><Relationship Id="rId15" Type="http://schemas.openxmlformats.org/officeDocument/2006/relationships/image" Target="../media/image211.png"/><Relationship Id="rId10" Type="http://schemas.openxmlformats.org/officeDocument/2006/relationships/image" Target="../media/image205.png"/><Relationship Id="rId19" Type="http://schemas.openxmlformats.org/officeDocument/2006/relationships/image" Target="../media/image215.png"/><Relationship Id="rId4" Type="http://schemas.openxmlformats.org/officeDocument/2006/relationships/image" Target="../media/image200.png"/><Relationship Id="rId9" Type="http://schemas.openxmlformats.org/officeDocument/2006/relationships/image" Target="../media/image126.png"/><Relationship Id="rId14" Type="http://schemas.openxmlformats.org/officeDocument/2006/relationships/image" Target="../media/image20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png"/><Relationship Id="rId18" Type="http://schemas.openxmlformats.org/officeDocument/2006/relationships/image" Target="../media/image231.png"/><Relationship Id="rId26" Type="http://schemas.openxmlformats.org/officeDocument/2006/relationships/image" Target="../media/image239.png"/><Relationship Id="rId3" Type="http://schemas.openxmlformats.org/officeDocument/2006/relationships/image" Target="../media/image218.png"/><Relationship Id="rId21" Type="http://schemas.openxmlformats.org/officeDocument/2006/relationships/image" Target="../media/image234.png"/><Relationship Id="rId7" Type="http://schemas.openxmlformats.org/officeDocument/2006/relationships/image" Target="../media/image220.png"/><Relationship Id="rId12" Type="http://schemas.openxmlformats.org/officeDocument/2006/relationships/image" Target="../media/image225.png"/><Relationship Id="rId17" Type="http://schemas.openxmlformats.org/officeDocument/2006/relationships/image" Target="../media/image230.png"/><Relationship Id="rId25" Type="http://schemas.openxmlformats.org/officeDocument/2006/relationships/image" Target="../media/image238.png"/><Relationship Id="rId2" Type="http://schemas.openxmlformats.org/officeDocument/2006/relationships/image" Target="../media/image217.png"/><Relationship Id="rId16" Type="http://schemas.openxmlformats.org/officeDocument/2006/relationships/image" Target="../media/image229.png"/><Relationship Id="rId20" Type="http://schemas.openxmlformats.org/officeDocument/2006/relationships/image" Target="../media/image233.png"/><Relationship Id="rId29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24" Type="http://schemas.openxmlformats.org/officeDocument/2006/relationships/image" Target="../media/image237.png"/><Relationship Id="rId5" Type="http://schemas.openxmlformats.org/officeDocument/2006/relationships/image" Target="../media/image126.png"/><Relationship Id="rId15" Type="http://schemas.openxmlformats.org/officeDocument/2006/relationships/image" Target="../media/image228.png"/><Relationship Id="rId23" Type="http://schemas.openxmlformats.org/officeDocument/2006/relationships/image" Target="../media/image236.png"/><Relationship Id="rId28" Type="http://schemas.openxmlformats.org/officeDocument/2006/relationships/image" Target="../media/image241.png"/><Relationship Id="rId10" Type="http://schemas.openxmlformats.org/officeDocument/2006/relationships/image" Target="../media/image223.png"/><Relationship Id="rId19" Type="http://schemas.openxmlformats.org/officeDocument/2006/relationships/image" Target="../media/image232.png"/><Relationship Id="rId4" Type="http://schemas.openxmlformats.org/officeDocument/2006/relationships/image" Target="../media/image204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Relationship Id="rId22" Type="http://schemas.openxmlformats.org/officeDocument/2006/relationships/image" Target="../media/image235.png"/><Relationship Id="rId27" Type="http://schemas.openxmlformats.org/officeDocument/2006/relationships/image" Target="../media/image240.png"/><Relationship Id="rId30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00.png"/><Relationship Id="rId7" Type="http://schemas.openxmlformats.org/officeDocument/2006/relationships/image" Target="../media/image15.jp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2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1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12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11" Type="http://schemas.openxmlformats.org/officeDocument/2006/relationships/image" Target="../media/image259.png"/><Relationship Id="rId5" Type="http://schemas.openxmlformats.org/officeDocument/2006/relationships/image" Target="../media/image253.png"/><Relationship Id="rId15" Type="http://schemas.openxmlformats.org/officeDocument/2006/relationships/image" Target="../media/image263.png"/><Relationship Id="rId10" Type="http://schemas.openxmlformats.org/officeDocument/2006/relationships/image" Target="../media/image258.png"/><Relationship Id="rId4" Type="http://schemas.openxmlformats.org/officeDocument/2006/relationships/image" Target="../media/image252.png"/><Relationship Id="rId9" Type="http://schemas.openxmlformats.org/officeDocument/2006/relationships/image" Target="../media/image257.png"/><Relationship Id="rId14" Type="http://schemas.openxmlformats.org/officeDocument/2006/relationships/image" Target="../media/image2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5" Type="http://schemas.openxmlformats.org/officeDocument/2006/relationships/image" Target="../media/image267.png"/><Relationship Id="rId10" Type="http://schemas.openxmlformats.org/officeDocument/2006/relationships/image" Target="../media/image272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3.png"/><Relationship Id="rId18" Type="http://schemas.openxmlformats.org/officeDocument/2006/relationships/image" Target="../media/image286.png"/><Relationship Id="rId3" Type="http://schemas.openxmlformats.org/officeDocument/2006/relationships/image" Target="../media/image275.png"/><Relationship Id="rId21" Type="http://schemas.openxmlformats.org/officeDocument/2006/relationships/image" Target="../media/image2660.png"/><Relationship Id="rId7" Type="http://schemas.openxmlformats.org/officeDocument/2006/relationships/image" Target="../media/image277.png"/><Relationship Id="rId12" Type="http://schemas.openxmlformats.org/officeDocument/2006/relationships/image" Target="../media/image282.png"/><Relationship Id="rId17" Type="http://schemas.openxmlformats.org/officeDocument/2006/relationships/image" Target="../media/image285.png"/><Relationship Id="rId2" Type="http://schemas.openxmlformats.org/officeDocument/2006/relationships/image" Target="../media/image274.png"/><Relationship Id="rId16" Type="http://schemas.openxmlformats.org/officeDocument/2006/relationships/image" Target="../media/image2610.png"/><Relationship Id="rId20" Type="http://schemas.openxmlformats.org/officeDocument/2006/relationships/image" Target="../media/image26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.png"/><Relationship Id="rId11" Type="http://schemas.openxmlformats.org/officeDocument/2006/relationships/image" Target="../media/image281.png"/><Relationship Id="rId5" Type="http://schemas.openxmlformats.org/officeDocument/2006/relationships/image" Target="../media/image154.png"/><Relationship Id="rId15" Type="http://schemas.openxmlformats.org/officeDocument/2006/relationships/image" Target="../media/image2600.png"/><Relationship Id="rId10" Type="http://schemas.openxmlformats.org/officeDocument/2006/relationships/image" Target="../media/image280.png"/><Relationship Id="rId19" Type="http://schemas.openxmlformats.org/officeDocument/2006/relationships/image" Target="../media/image2640.png"/><Relationship Id="rId4" Type="http://schemas.openxmlformats.org/officeDocument/2006/relationships/image" Target="../media/image175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297.png"/><Relationship Id="rId18" Type="http://schemas.openxmlformats.org/officeDocument/2006/relationships/image" Target="../media/image302.png"/><Relationship Id="rId3" Type="http://schemas.openxmlformats.org/officeDocument/2006/relationships/image" Target="../media/image288.png"/><Relationship Id="rId7" Type="http://schemas.openxmlformats.org/officeDocument/2006/relationships/image" Target="../media/image291.png"/><Relationship Id="rId12" Type="http://schemas.openxmlformats.org/officeDocument/2006/relationships/image" Target="../media/image296.png"/><Relationship Id="rId17" Type="http://schemas.openxmlformats.org/officeDocument/2006/relationships/image" Target="../media/image301.png"/><Relationship Id="rId2" Type="http://schemas.openxmlformats.org/officeDocument/2006/relationships/image" Target="../media/image287.png"/><Relationship Id="rId16" Type="http://schemas.openxmlformats.org/officeDocument/2006/relationships/image" Target="../media/image3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11" Type="http://schemas.openxmlformats.org/officeDocument/2006/relationships/image" Target="../media/image295.png"/><Relationship Id="rId5" Type="http://schemas.openxmlformats.org/officeDocument/2006/relationships/image" Target="../media/image289.png"/><Relationship Id="rId15" Type="http://schemas.openxmlformats.org/officeDocument/2006/relationships/image" Target="../media/image299.png"/><Relationship Id="rId10" Type="http://schemas.openxmlformats.org/officeDocument/2006/relationships/image" Target="../media/image294.png"/><Relationship Id="rId19" Type="http://schemas.openxmlformats.org/officeDocument/2006/relationships/image" Target="../media/image303.png"/><Relationship Id="rId4" Type="http://schemas.openxmlformats.org/officeDocument/2006/relationships/image" Target="../media/image175.png"/><Relationship Id="rId9" Type="http://schemas.openxmlformats.org/officeDocument/2006/relationships/image" Target="../media/image293.png"/><Relationship Id="rId14" Type="http://schemas.openxmlformats.org/officeDocument/2006/relationships/image" Target="../media/image29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18" Type="http://schemas.openxmlformats.org/officeDocument/2006/relationships/image" Target="../media/image319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17" Type="http://schemas.openxmlformats.org/officeDocument/2006/relationships/image" Target="../media/image3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5" Type="http://schemas.openxmlformats.org/officeDocument/2006/relationships/image" Target="../media/image306.png"/><Relationship Id="rId15" Type="http://schemas.openxmlformats.org/officeDocument/2006/relationships/image" Target="../media/image316.png"/><Relationship Id="rId10" Type="http://schemas.openxmlformats.org/officeDocument/2006/relationships/image" Target="../media/image311.png"/><Relationship Id="rId19" Type="http://schemas.openxmlformats.org/officeDocument/2006/relationships/image" Target="../media/image320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18" Type="http://schemas.openxmlformats.org/officeDocument/2006/relationships/image" Target="../media/image337.png"/><Relationship Id="rId3" Type="http://schemas.openxmlformats.org/officeDocument/2006/relationships/image" Target="../media/image322.png"/><Relationship Id="rId21" Type="http://schemas.openxmlformats.org/officeDocument/2006/relationships/image" Target="../media/image340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17" Type="http://schemas.openxmlformats.org/officeDocument/2006/relationships/image" Target="../media/image336.png"/><Relationship Id="rId2" Type="http://schemas.openxmlformats.org/officeDocument/2006/relationships/image" Target="../media/image321.png"/><Relationship Id="rId16" Type="http://schemas.openxmlformats.org/officeDocument/2006/relationships/image" Target="../media/image335.png"/><Relationship Id="rId20" Type="http://schemas.openxmlformats.org/officeDocument/2006/relationships/image" Target="../media/image3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24" Type="http://schemas.openxmlformats.org/officeDocument/2006/relationships/image" Target="../media/image343.png"/><Relationship Id="rId5" Type="http://schemas.openxmlformats.org/officeDocument/2006/relationships/image" Target="../media/image324.png"/><Relationship Id="rId15" Type="http://schemas.openxmlformats.org/officeDocument/2006/relationships/image" Target="../media/image334.png"/><Relationship Id="rId23" Type="http://schemas.openxmlformats.org/officeDocument/2006/relationships/image" Target="../media/image342.png"/><Relationship Id="rId10" Type="http://schemas.openxmlformats.org/officeDocument/2006/relationships/image" Target="../media/image329.png"/><Relationship Id="rId19" Type="http://schemas.openxmlformats.org/officeDocument/2006/relationships/image" Target="../media/image338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Relationship Id="rId22" Type="http://schemas.openxmlformats.org/officeDocument/2006/relationships/image" Target="../media/image341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wmf"/><Relationship Id="rId18" Type="http://schemas.openxmlformats.org/officeDocument/2006/relationships/oleObject" Target="../embeddings/oleObject11.bin"/><Relationship Id="rId26" Type="http://schemas.openxmlformats.org/officeDocument/2006/relationships/image" Target="../media/image361.png"/><Relationship Id="rId3" Type="http://schemas.openxmlformats.org/officeDocument/2006/relationships/image" Target="../media/image321.png"/><Relationship Id="rId21" Type="http://schemas.openxmlformats.org/officeDocument/2006/relationships/image" Target="../media/image356.png"/><Relationship Id="rId34" Type="http://schemas.openxmlformats.org/officeDocument/2006/relationships/image" Target="../media/image369.png"/><Relationship Id="rId7" Type="http://schemas.openxmlformats.org/officeDocument/2006/relationships/image" Target="../media/image351.png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18.wmf"/><Relationship Id="rId25" Type="http://schemas.openxmlformats.org/officeDocument/2006/relationships/image" Target="../media/image360.png"/><Relationship Id="rId33" Type="http://schemas.openxmlformats.org/officeDocument/2006/relationships/image" Target="../media/image368.png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0.bin"/><Relationship Id="rId20" Type="http://schemas.openxmlformats.org/officeDocument/2006/relationships/image" Target="../media/image154.png"/><Relationship Id="rId29" Type="http://schemas.openxmlformats.org/officeDocument/2006/relationships/image" Target="../media/image364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350.png"/><Relationship Id="rId11" Type="http://schemas.openxmlformats.org/officeDocument/2006/relationships/image" Target="../media/image355.png"/><Relationship Id="rId24" Type="http://schemas.openxmlformats.org/officeDocument/2006/relationships/image" Target="../media/image359.png"/><Relationship Id="rId32" Type="http://schemas.openxmlformats.org/officeDocument/2006/relationships/image" Target="../media/image367.png"/><Relationship Id="rId5" Type="http://schemas.openxmlformats.org/officeDocument/2006/relationships/image" Target="../media/image349.png"/><Relationship Id="rId15" Type="http://schemas.openxmlformats.org/officeDocument/2006/relationships/image" Target="../media/image17.wmf"/><Relationship Id="rId23" Type="http://schemas.openxmlformats.org/officeDocument/2006/relationships/image" Target="../media/image358.png"/><Relationship Id="rId28" Type="http://schemas.openxmlformats.org/officeDocument/2006/relationships/image" Target="../media/image363.png"/><Relationship Id="rId10" Type="http://schemas.openxmlformats.org/officeDocument/2006/relationships/image" Target="../media/image354.png"/><Relationship Id="rId19" Type="http://schemas.openxmlformats.org/officeDocument/2006/relationships/image" Target="../media/image19.wmf"/><Relationship Id="rId31" Type="http://schemas.openxmlformats.org/officeDocument/2006/relationships/image" Target="../media/image366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Relationship Id="rId14" Type="http://schemas.openxmlformats.org/officeDocument/2006/relationships/oleObject" Target="../embeddings/oleObject9.bin"/><Relationship Id="rId22" Type="http://schemas.openxmlformats.org/officeDocument/2006/relationships/image" Target="../media/image357.png"/><Relationship Id="rId27" Type="http://schemas.openxmlformats.org/officeDocument/2006/relationships/image" Target="../media/image362.png"/><Relationship Id="rId30" Type="http://schemas.openxmlformats.org/officeDocument/2006/relationships/image" Target="../media/image365.png"/><Relationship Id="rId8" Type="http://schemas.openxmlformats.org/officeDocument/2006/relationships/image" Target="../media/image3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00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7.png"/><Relationship Id="rId18" Type="http://schemas.openxmlformats.org/officeDocument/2006/relationships/image" Target="../media/image392.png"/><Relationship Id="rId3" Type="http://schemas.openxmlformats.org/officeDocument/2006/relationships/image" Target="../media/image378.png"/><Relationship Id="rId7" Type="http://schemas.openxmlformats.org/officeDocument/2006/relationships/image" Target="../media/image354.png"/><Relationship Id="rId12" Type="http://schemas.openxmlformats.org/officeDocument/2006/relationships/image" Target="../media/image386.png"/><Relationship Id="rId17" Type="http://schemas.openxmlformats.org/officeDocument/2006/relationships/image" Target="../media/image391.png"/><Relationship Id="rId2" Type="http://schemas.openxmlformats.org/officeDocument/2006/relationships/image" Target="../media/image377.png"/><Relationship Id="rId16" Type="http://schemas.openxmlformats.org/officeDocument/2006/relationships/image" Target="../media/image3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1.png"/><Relationship Id="rId11" Type="http://schemas.openxmlformats.org/officeDocument/2006/relationships/image" Target="../media/image385.png"/><Relationship Id="rId5" Type="http://schemas.openxmlformats.org/officeDocument/2006/relationships/image" Target="../media/image380.png"/><Relationship Id="rId15" Type="http://schemas.openxmlformats.org/officeDocument/2006/relationships/image" Target="../media/image389.png"/><Relationship Id="rId10" Type="http://schemas.openxmlformats.org/officeDocument/2006/relationships/image" Target="../media/image384.png"/><Relationship Id="rId19" Type="http://schemas.openxmlformats.org/officeDocument/2006/relationships/image" Target="../media/image393.png"/><Relationship Id="rId4" Type="http://schemas.openxmlformats.org/officeDocument/2006/relationships/image" Target="../media/image379.png"/><Relationship Id="rId9" Type="http://schemas.openxmlformats.org/officeDocument/2006/relationships/image" Target="../media/image383.png"/><Relationship Id="rId14" Type="http://schemas.openxmlformats.org/officeDocument/2006/relationships/image" Target="../media/image3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oleObject" Target="../embeddings/oleObject14.bin"/><Relationship Id="rId3" Type="http://schemas.openxmlformats.org/officeDocument/2006/relationships/image" Target="../media/image397.png"/><Relationship Id="rId7" Type="http://schemas.openxmlformats.org/officeDocument/2006/relationships/image" Target="../media/image401.png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0.png"/><Relationship Id="rId11" Type="http://schemas.openxmlformats.org/officeDocument/2006/relationships/oleObject" Target="../embeddings/oleObject13.bin"/><Relationship Id="rId5" Type="http://schemas.openxmlformats.org/officeDocument/2006/relationships/image" Target="../media/image399.png"/><Relationship Id="rId10" Type="http://schemas.openxmlformats.org/officeDocument/2006/relationships/image" Target="../media/image26.wmf"/><Relationship Id="rId4" Type="http://schemas.openxmlformats.org/officeDocument/2006/relationships/image" Target="../media/image398.png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39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404.png"/><Relationship Id="rId7" Type="http://schemas.openxmlformats.org/officeDocument/2006/relationships/image" Target="../media/image408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7.png"/><Relationship Id="rId5" Type="http://schemas.openxmlformats.org/officeDocument/2006/relationships/image" Target="../media/image406.png"/><Relationship Id="rId10" Type="http://schemas.openxmlformats.org/officeDocument/2006/relationships/image" Target="../media/image411.png"/><Relationship Id="rId4" Type="http://schemas.openxmlformats.org/officeDocument/2006/relationships/image" Target="../media/image405.png"/><Relationship Id="rId9" Type="http://schemas.openxmlformats.org/officeDocument/2006/relationships/image" Target="../media/image4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2.jpe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11" Type="http://schemas.openxmlformats.org/officeDocument/2006/relationships/image" Target="../media/image9.e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oleObject" Target="../embeddings/oleObject5.bin"/><Relationship Id="rId4" Type="http://schemas.openxmlformats.org/officeDocument/2006/relationships/image" Target="../media/image6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10.png"/><Relationship Id="rId7" Type="http://schemas.openxmlformats.org/officeDocument/2006/relationships/image" Target="../media/image15.png"/><Relationship Id="rId12" Type="http://schemas.openxmlformats.org/officeDocument/2006/relationships/image" Target="../media/image20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0.png"/><Relationship Id="rId11" Type="http://schemas.openxmlformats.org/officeDocument/2006/relationships/image" Target="../media/image1910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34" Type="http://schemas.openxmlformats.org/officeDocument/2006/relationships/image" Target="../media/image64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8" Type="http://schemas.openxmlformats.org/officeDocument/2006/relationships/image" Target="../media/image3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41120" y="1122362"/>
            <a:ext cx="9144000" cy="3658643"/>
          </a:xfrm>
        </p:spPr>
        <p:txBody>
          <a:bodyPr>
            <a:noAutofit/>
          </a:bodyPr>
          <a:lstStyle/>
          <a:p>
            <a:r>
              <a:rPr lang="zh-CN" altLang="en-US" sz="11500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第八章</a:t>
            </a:r>
            <a:br>
              <a:rPr lang="en-US" altLang="zh-CN" sz="11500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</a:br>
            <a:r>
              <a:rPr lang="zh-CN" altLang="en-US" sz="11500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电 磁 感 应</a:t>
            </a:r>
          </a:p>
        </p:txBody>
      </p:sp>
    </p:spTree>
    <p:extLst>
      <p:ext uri="{BB962C8B-B14F-4D97-AF65-F5344CB8AC3E}">
        <p14:creationId xmlns:p14="http://schemas.microsoft.com/office/powerpoint/2010/main" val="950594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形标注 16"/>
          <p:cNvSpPr/>
          <p:nvPr/>
        </p:nvSpPr>
        <p:spPr>
          <a:xfrm>
            <a:off x="506725" y="5549557"/>
            <a:ext cx="2495306" cy="760962"/>
          </a:xfrm>
          <a:prstGeom prst="wedgeEllipseCallout">
            <a:avLst>
              <a:gd name="adj1" fmla="val 55047"/>
              <a:gd name="adj2" fmla="val -106214"/>
            </a:avLst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6726" y="347501"/>
            <a:ext cx="4716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电磁感应定律的一般形式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06726" y="932276"/>
                <a:ext cx="461697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若回路由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𝑵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匝线圈组成：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26" y="932276"/>
                <a:ext cx="4616970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3298" t="-16667" r="-250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421461" y="714045"/>
                <a:ext cx="1731436" cy="81804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𝛹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461" y="714045"/>
                <a:ext cx="1731436" cy="8180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06726" y="1553909"/>
                <a:ext cx="113342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其中：</a:t>
                </a:r>
                <a14:m>
                  <m:oMath xmlns:m="http://schemas.openxmlformats.org/officeDocument/2006/math">
                    <m:r>
                      <a:rPr lang="el-GR" altLang="zh-CN" sz="3200" i="1">
                        <a:latin typeface="Cambria Math" charset="0"/>
                        <a:ea typeface="SimHei" charset="-122"/>
                        <a:cs typeface="SimHei" charset="-122"/>
                      </a:rPr>
                      <m:t>𝛹</m:t>
                    </m:r>
                    <m:r>
                      <a:rPr lang="en-US" altLang="zh-CN" sz="3200" i="1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l-GR" altLang="zh-CN" sz="32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𝛷</m:t>
                        </m:r>
                      </m:e>
                      <m:sub>
                        <m:r>
                          <a:rPr lang="en-US" altLang="zh-CN" sz="32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1</m:t>
                        </m:r>
                      </m:sub>
                    </m:sSub>
                    <m:r>
                      <a:rPr lang="en-US" altLang="zh-CN" sz="3200" i="1">
                        <a:latin typeface="Cambria Math" charset="0"/>
                        <a:ea typeface="SimHei" charset="-122"/>
                        <a:cs typeface="SimHei" charset="-122"/>
                      </a:rPr>
                      <m:t>+</m:t>
                    </m:r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l-GR" altLang="zh-CN" sz="32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𝛷</m:t>
                        </m:r>
                      </m:e>
                      <m:sub>
                        <m:r>
                          <a:rPr lang="en-US" altLang="zh-CN" sz="32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2</m:t>
                        </m:r>
                      </m:sub>
                    </m:sSub>
                    <m:r>
                      <a:rPr lang="en-US" altLang="zh-CN" sz="3200" i="1">
                        <a:latin typeface="Cambria Math" charset="0"/>
                        <a:ea typeface="SimHei" charset="-122"/>
                        <a:cs typeface="SimHei" charset="-122"/>
                      </a:rPr>
                      <m:t>+⋯+</m:t>
                    </m:r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l-GR" altLang="zh-CN" sz="32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𝛷</m:t>
                        </m:r>
                      </m:e>
                      <m:sub>
                        <m:r>
                          <a:rPr lang="en-US" altLang="zh-CN" sz="32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为系统</a:t>
                </a:r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总磁通匝链数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(</a:t>
                </a:r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全磁通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)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  <a:endParaRPr lang="zh-CN" altLang="en-US" sz="32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26" y="1553909"/>
                <a:ext cx="11334257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1345" t="-16667" r="-215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06725" y="2212486"/>
                <a:ext cx="52983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l-GR" altLang="zh-CN" sz="32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𝛷</m:t>
                        </m:r>
                      </m:e>
                      <m:sub>
                        <m:r>
                          <a:rPr lang="en-US" altLang="zh-CN" sz="32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1</m:t>
                        </m:r>
                      </m:sub>
                    </m:sSub>
                    <m:r>
                      <a:rPr lang="en-US" altLang="zh-CN" sz="3200" b="0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l-GR" altLang="zh-CN" sz="32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𝛷</m:t>
                        </m:r>
                      </m:e>
                      <m:sub>
                        <m:r>
                          <a:rPr lang="en-US" altLang="zh-CN" sz="32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2</m:t>
                        </m:r>
                      </m:sub>
                    </m:sSub>
                    <m:r>
                      <a:rPr lang="en-US" altLang="zh-CN" sz="3200" b="0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3200" i="1">
                        <a:latin typeface="Cambria Math" charset="0"/>
                        <a:ea typeface="SimHei" charset="-122"/>
                        <a:cs typeface="SimHei" charset="-122"/>
                      </a:rPr>
                      <m:t>⋯</m:t>
                    </m:r>
                    <m:r>
                      <a:rPr lang="en-US" altLang="zh-CN" sz="3200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l-GR" altLang="zh-CN" sz="32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𝛷</m:t>
                        </m:r>
                      </m:e>
                      <m:sub>
                        <m:r>
                          <a:rPr lang="en-US" altLang="zh-CN" sz="32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𝑁</m:t>
                        </m:r>
                      </m:sub>
                    </m:sSub>
                    <m:r>
                      <a:rPr lang="en-US" altLang="zh-CN" sz="3200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l-GR" altLang="zh-CN" sz="3200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𝛷</m:t>
                    </m:r>
                  </m:oMath>
                </a14:m>
                <a:r>
                  <a:rPr lang="zh-CN" altLang="en-US" sz="3200" i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25" y="2212486"/>
                <a:ext cx="5298374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2877" t="-16667" r="-1841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705811" y="2068143"/>
                <a:ext cx="1991891" cy="81804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𝑁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r>
                            <a:rPr lang="el-GR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𝛷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811" y="2068143"/>
                <a:ext cx="1991891" cy="81804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506725" y="2963337"/>
            <a:ext cx="3892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回路中的感应电流：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308281" y="2843355"/>
                <a:ext cx="2740686" cy="81804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𝑁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</m:den>
                      </m:f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r>
                            <a:rPr lang="el-GR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𝛷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281" y="2843355"/>
                <a:ext cx="2740686" cy="81804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06725" y="3662568"/>
                <a:ext cx="86816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时间内，通过导线任一横截面的电量：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25" y="3662568"/>
                <a:ext cx="8681607" cy="584775"/>
              </a:xfrm>
              <a:prstGeom prst="rect">
                <a:avLst/>
              </a:prstGeom>
              <a:blipFill rotWithShape="0">
                <a:blip r:embed="rId8"/>
                <a:stretch>
                  <a:fillRect l="-1756" t="-16667" r="-1545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246433" y="4217110"/>
                <a:ext cx="2103332" cy="100771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𝑑𝑡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433" y="4217110"/>
                <a:ext cx="2103332" cy="100771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3298412" y="4216887"/>
                <a:ext cx="2777555" cy="10284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l-GR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l-GR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𝑅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</m:t>
                              </m:r>
                              <m:r>
                                <a:rPr lang="el-GR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𝛷</m:t>
                              </m:r>
                            </m:num>
                            <m:den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𝑑𝑡</m:t>
                              </m:r>
                            </m:den>
                          </m:f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𝑑𝑡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412" y="4216887"/>
                <a:ext cx="2777555" cy="10284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5996846" y="4284201"/>
                <a:ext cx="2434256" cy="8038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𝑁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</m:den>
                      </m:f>
                      <m:d>
                        <m:d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l-GR" altLang="zh-CN" sz="280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l-GR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846" y="4284201"/>
                <a:ext cx="2434256" cy="8038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627058" y="5619178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磁通计原理</a:t>
            </a:r>
          </a:p>
        </p:txBody>
      </p:sp>
      <p:sp>
        <p:nvSpPr>
          <p:cNvPr id="18" name="AutoShape 2"/>
          <p:cNvSpPr>
            <a:spLocks/>
          </p:cNvSpPr>
          <p:nvPr/>
        </p:nvSpPr>
        <p:spPr bwMode="auto">
          <a:xfrm>
            <a:off x="3210136" y="5431974"/>
            <a:ext cx="228999" cy="959182"/>
          </a:xfrm>
          <a:prstGeom prst="leftBrace">
            <a:avLst>
              <a:gd name="adj1" fmla="val 3682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3454962" y="5257169"/>
                <a:ext cx="59460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若已知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𝑵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latin typeface="Cambria Math" charset="0"/>
                        <a:ea typeface="SimHei" charset="-122"/>
                        <a:cs typeface="SimHei" charset="-122"/>
                      </a:rPr>
                      <m:t>𝑹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latin typeface="Cambria Math" charset="0"/>
                        <a:ea typeface="SimHei" charset="-122"/>
                        <a:cs typeface="SimHei" charset="-122"/>
                      </a:rPr>
                      <m:t>𝒒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，则可知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𝚫</m:t>
                    </m:r>
                    <m:r>
                      <a:rPr lang="zh-CN" altLang="en-US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𝜱</m:t>
                    </m:r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=?</m:t>
                    </m:r>
                  </m:oMath>
                </a14:m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962" y="5257169"/>
                <a:ext cx="5946051" cy="584775"/>
              </a:xfrm>
              <a:prstGeom prst="rect">
                <a:avLst/>
              </a:prstGeom>
              <a:blipFill rotWithShape="0">
                <a:blip r:embed="rId12"/>
                <a:stretch>
                  <a:fillRect l="-2667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3454961" y="5874912"/>
                <a:ext cx="76851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已知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l-GR" altLang="zh-CN" sz="32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𝛷</m:t>
                        </m:r>
                      </m:e>
                      <m:sub>
                        <m:r>
                          <a:rPr lang="en-US" altLang="zh-CN" sz="32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，则可知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时刻回路的磁通量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l-GR" altLang="zh-CN" sz="32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𝛷</m:t>
                        </m:r>
                      </m:e>
                      <m:sub>
                        <m:r>
                          <a:rPr lang="en-US" altLang="zh-CN" sz="3200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961" y="5874912"/>
                <a:ext cx="7685117" cy="584775"/>
              </a:xfrm>
              <a:prstGeom prst="rect">
                <a:avLst/>
              </a:prstGeom>
              <a:blipFill rotWithShape="0">
                <a:blip r:embed="rId13"/>
                <a:stretch>
                  <a:fillRect l="-2063" t="-16667" r="-952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38"/>
          <p:cNvGrpSpPr>
            <a:grpSpLocks/>
          </p:cNvGrpSpPr>
          <p:nvPr/>
        </p:nvGrpSpPr>
        <p:grpSpPr bwMode="auto">
          <a:xfrm>
            <a:off x="8117759" y="2467087"/>
            <a:ext cx="3060700" cy="838200"/>
            <a:chOff x="0" y="720"/>
            <a:chExt cx="1928" cy="528"/>
          </a:xfrm>
        </p:grpSpPr>
        <p:grpSp>
          <p:nvGrpSpPr>
            <p:cNvPr id="22" name="Group 239"/>
            <p:cNvGrpSpPr>
              <a:grpSpLocks/>
            </p:cNvGrpSpPr>
            <p:nvPr/>
          </p:nvGrpSpPr>
          <p:grpSpPr bwMode="auto">
            <a:xfrm>
              <a:off x="399" y="721"/>
              <a:ext cx="1225" cy="486"/>
              <a:chOff x="1791" y="1808"/>
              <a:chExt cx="1225" cy="486"/>
            </a:xfrm>
          </p:grpSpPr>
          <p:sp>
            <p:nvSpPr>
              <p:cNvPr id="29" name="Rectangle 240"/>
              <p:cNvSpPr>
                <a:spLocks noChangeArrowheads="1"/>
              </p:cNvSpPr>
              <p:nvPr/>
            </p:nvSpPr>
            <p:spPr bwMode="auto">
              <a:xfrm>
                <a:off x="1791" y="1842"/>
                <a:ext cx="1225" cy="408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grpSp>
            <p:nvGrpSpPr>
              <p:cNvPr id="30" name="Group 241"/>
              <p:cNvGrpSpPr>
                <a:grpSpLocks/>
              </p:cNvGrpSpPr>
              <p:nvPr/>
            </p:nvGrpSpPr>
            <p:grpSpPr bwMode="auto">
              <a:xfrm>
                <a:off x="1875" y="1808"/>
                <a:ext cx="159" cy="486"/>
                <a:chOff x="1875" y="1805"/>
                <a:chExt cx="159" cy="486"/>
              </a:xfrm>
            </p:grpSpPr>
            <p:sp>
              <p:nvSpPr>
                <p:cNvPr id="52" name="Freeform 242"/>
                <p:cNvSpPr>
                  <a:spLocks/>
                </p:cNvSpPr>
                <p:nvPr/>
              </p:nvSpPr>
              <p:spPr bwMode="auto">
                <a:xfrm>
                  <a:off x="1875" y="1805"/>
                  <a:ext cx="159" cy="486"/>
                </a:xfrm>
                <a:custGeom>
                  <a:avLst/>
                  <a:gdLst>
                    <a:gd name="T0" fmla="*/ 0 w 159"/>
                    <a:gd name="T1" fmla="*/ 37 h 486"/>
                    <a:gd name="T2" fmla="*/ 37 w 159"/>
                    <a:gd name="T3" fmla="*/ 18 h 486"/>
                    <a:gd name="T4" fmla="*/ 76 w 159"/>
                    <a:gd name="T5" fmla="*/ 143 h 486"/>
                    <a:gd name="T6" fmla="*/ 113 w 159"/>
                    <a:gd name="T7" fmla="*/ 436 h 486"/>
                    <a:gd name="T8" fmla="*/ 159 w 159"/>
                    <a:gd name="T9" fmla="*/ 442 h 4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59" h="486">
                      <a:moveTo>
                        <a:pt x="0" y="37"/>
                      </a:moveTo>
                      <a:cubicBezTo>
                        <a:pt x="7" y="34"/>
                        <a:pt x="24" y="0"/>
                        <a:pt x="37" y="18"/>
                      </a:cubicBezTo>
                      <a:cubicBezTo>
                        <a:pt x="50" y="36"/>
                        <a:pt x="63" y="74"/>
                        <a:pt x="76" y="143"/>
                      </a:cubicBezTo>
                      <a:cubicBezTo>
                        <a:pt x="88" y="213"/>
                        <a:pt x="99" y="386"/>
                        <a:pt x="113" y="436"/>
                      </a:cubicBezTo>
                      <a:cubicBezTo>
                        <a:pt x="127" y="486"/>
                        <a:pt x="150" y="441"/>
                        <a:pt x="159" y="442"/>
                      </a:cubicBez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  <p:sp>
              <p:nvSpPr>
                <p:cNvPr id="53" name="Line 243"/>
                <p:cNvSpPr>
                  <a:spLocks noChangeShapeType="1"/>
                </p:cNvSpPr>
                <p:nvPr/>
              </p:nvSpPr>
              <p:spPr bwMode="auto">
                <a:xfrm flipH="1" flipV="1">
                  <a:off x="1959" y="1995"/>
                  <a:ext cx="3" cy="45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</p:grpSp>
          <p:grpSp>
            <p:nvGrpSpPr>
              <p:cNvPr id="31" name="Group 244"/>
              <p:cNvGrpSpPr>
                <a:grpSpLocks/>
              </p:cNvGrpSpPr>
              <p:nvPr/>
            </p:nvGrpSpPr>
            <p:grpSpPr bwMode="auto">
              <a:xfrm>
                <a:off x="2007" y="1808"/>
                <a:ext cx="159" cy="486"/>
                <a:chOff x="1875" y="1805"/>
                <a:chExt cx="159" cy="486"/>
              </a:xfrm>
            </p:grpSpPr>
            <p:sp>
              <p:nvSpPr>
                <p:cNvPr id="50" name="Freeform 245"/>
                <p:cNvSpPr>
                  <a:spLocks/>
                </p:cNvSpPr>
                <p:nvPr/>
              </p:nvSpPr>
              <p:spPr bwMode="auto">
                <a:xfrm>
                  <a:off x="1875" y="1805"/>
                  <a:ext cx="159" cy="486"/>
                </a:xfrm>
                <a:custGeom>
                  <a:avLst/>
                  <a:gdLst>
                    <a:gd name="T0" fmla="*/ 0 w 159"/>
                    <a:gd name="T1" fmla="*/ 37 h 486"/>
                    <a:gd name="T2" fmla="*/ 37 w 159"/>
                    <a:gd name="T3" fmla="*/ 18 h 486"/>
                    <a:gd name="T4" fmla="*/ 76 w 159"/>
                    <a:gd name="T5" fmla="*/ 143 h 486"/>
                    <a:gd name="T6" fmla="*/ 113 w 159"/>
                    <a:gd name="T7" fmla="*/ 436 h 486"/>
                    <a:gd name="T8" fmla="*/ 159 w 159"/>
                    <a:gd name="T9" fmla="*/ 442 h 4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59" h="486">
                      <a:moveTo>
                        <a:pt x="0" y="37"/>
                      </a:moveTo>
                      <a:cubicBezTo>
                        <a:pt x="7" y="34"/>
                        <a:pt x="24" y="0"/>
                        <a:pt x="37" y="18"/>
                      </a:cubicBezTo>
                      <a:cubicBezTo>
                        <a:pt x="50" y="36"/>
                        <a:pt x="63" y="74"/>
                        <a:pt x="76" y="143"/>
                      </a:cubicBezTo>
                      <a:cubicBezTo>
                        <a:pt x="88" y="213"/>
                        <a:pt x="99" y="386"/>
                        <a:pt x="113" y="436"/>
                      </a:cubicBezTo>
                      <a:cubicBezTo>
                        <a:pt x="127" y="486"/>
                        <a:pt x="150" y="441"/>
                        <a:pt x="159" y="442"/>
                      </a:cubicBez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  <p:sp>
              <p:nvSpPr>
                <p:cNvPr id="51" name="Line 246"/>
                <p:cNvSpPr>
                  <a:spLocks noChangeShapeType="1"/>
                </p:cNvSpPr>
                <p:nvPr/>
              </p:nvSpPr>
              <p:spPr bwMode="auto">
                <a:xfrm flipH="1" flipV="1">
                  <a:off x="1959" y="1995"/>
                  <a:ext cx="3" cy="45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</p:grpSp>
          <p:grpSp>
            <p:nvGrpSpPr>
              <p:cNvPr id="32" name="Group 247"/>
              <p:cNvGrpSpPr>
                <a:grpSpLocks/>
              </p:cNvGrpSpPr>
              <p:nvPr/>
            </p:nvGrpSpPr>
            <p:grpSpPr bwMode="auto">
              <a:xfrm>
                <a:off x="2127" y="1808"/>
                <a:ext cx="159" cy="486"/>
                <a:chOff x="1875" y="1805"/>
                <a:chExt cx="159" cy="486"/>
              </a:xfrm>
            </p:grpSpPr>
            <p:sp>
              <p:nvSpPr>
                <p:cNvPr id="48" name="Freeform 248"/>
                <p:cNvSpPr>
                  <a:spLocks/>
                </p:cNvSpPr>
                <p:nvPr/>
              </p:nvSpPr>
              <p:spPr bwMode="auto">
                <a:xfrm>
                  <a:off x="1875" y="1805"/>
                  <a:ext cx="159" cy="486"/>
                </a:xfrm>
                <a:custGeom>
                  <a:avLst/>
                  <a:gdLst>
                    <a:gd name="T0" fmla="*/ 0 w 159"/>
                    <a:gd name="T1" fmla="*/ 37 h 486"/>
                    <a:gd name="T2" fmla="*/ 37 w 159"/>
                    <a:gd name="T3" fmla="*/ 18 h 486"/>
                    <a:gd name="T4" fmla="*/ 76 w 159"/>
                    <a:gd name="T5" fmla="*/ 143 h 486"/>
                    <a:gd name="T6" fmla="*/ 113 w 159"/>
                    <a:gd name="T7" fmla="*/ 436 h 486"/>
                    <a:gd name="T8" fmla="*/ 159 w 159"/>
                    <a:gd name="T9" fmla="*/ 442 h 4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59" h="486">
                      <a:moveTo>
                        <a:pt x="0" y="37"/>
                      </a:moveTo>
                      <a:cubicBezTo>
                        <a:pt x="7" y="34"/>
                        <a:pt x="24" y="0"/>
                        <a:pt x="37" y="18"/>
                      </a:cubicBezTo>
                      <a:cubicBezTo>
                        <a:pt x="50" y="36"/>
                        <a:pt x="63" y="74"/>
                        <a:pt x="76" y="143"/>
                      </a:cubicBezTo>
                      <a:cubicBezTo>
                        <a:pt x="88" y="213"/>
                        <a:pt x="99" y="386"/>
                        <a:pt x="113" y="436"/>
                      </a:cubicBezTo>
                      <a:cubicBezTo>
                        <a:pt x="127" y="486"/>
                        <a:pt x="150" y="441"/>
                        <a:pt x="159" y="442"/>
                      </a:cubicBez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  <p:sp>
              <p:nvSpPr>
                <p:cNvPr id="49" name="Line 249"/>
                <p:cNvSpPr>
                  <a:spLocks noChangeShapeType="1"/>
                </p:cNvSpPr>
                <p:nvPr/>
              </p:nvSpPr>
              <p:spPr bwMode="auto">
                <a:xfrm flipH="1" flipV="1">
                  <a:off x="1959" y="1995"/>
                  <a:ext cx="3" cy="45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</p:grpSp>
          <p:grpSp>
            <p:nvGrpSpPr>
              <p:cNvPr id="33" name="Group 250"/>
              <p:cNvGrpSpPr>
                <a:grpSpLocks/>
              </p:cNvGrpSpPr>
              <p:nvPr/>
            </p:nvGrpSpPr>
            <p:grpSpPr bwMode="auto">
              <a:xfrm>
                <a:off x="2253" y="1808"/>
                <a:ext cx="159" cy="486"/>
                <a:chOff x="1875" y="1805"/>
                <a:chExt cx="159" cy="486"/>
              </a:xfrm>
            </p:grpSpPr>
            <p:sp>
              <p:nvSpPr>
                <p:cNvPr id="46" name="Freeform 251"/>
                <p:cNvSpPr>
                  <a:spLocks/>
                </p:cNvSpPr>
                <p:nvPr/>
              </p:nvSpPr>
              <p:spPr bwMode="auto">
                <a:xfrm>
                  <a:off x="1875" y="1805"/>
                  <a:ext cx="159" cy="486"/>
                </a:xfrm>
                <a:custGeom>
                  <a:avLst/>
                  <a:gdLst>
                    <a:gd name="T0" fmla="*/ 0 w 159"/>
                    <a:gd name="T1" fmla="*/ 37 h 486"/>
                    <a:gd name="T2" fmla="*/ 37 w 159"/>
                    <a:gd name="T3" fmla="*/ 18 h 486"/>
                    <a:gd name="T4" fmla="*/ 76 w 159"/>
                    <a:gd name="T5" fmla="*/ 143 h 486"/>
                    <a:gd name="T6" fmla="*/ 113 w 159"/>
                    <a:gd name="T7" fmla="*/ 436 h 486"/>
                    <a:gd name="T8" fmla="*/ 159 w 159"/>
                    <a:gd name="T9" fmla="*/ 442 h 4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59" h="486">
                      <a:moveTo>
                        <a:pt x="0" y="37"/>
                      </a:moveTo>
                      <a:cubicBezTo>
                        <a:pt x="7" y="34"/>
                        <a:pt x="24" y="0"/>
                        <a:pt x="37" y="18"/>
                      </a:cubicBezTo>
                      <a:cubicBezTo>
                        <a:pt x="50" y="36"/>
                        <a:pt x="63" y="74"/>
                        <a:pt x="76" y="143"/>
                      </a:cubicBezTo>
                      <a:cubicBezTo>
                        <a:pt x="88" y="213"/>
                        <a:pt x="99" y="386"/>
                        <a:pt x="113" y="436"/>
                      </a:cubicBezTo>
                      <a:cubicBezTo>
                        <a:pt x="127" y="486"/>
                        <a:pt x="150" y="441"/>
                        <a:pt x="159" y="442"/>
                      </a:cubicBez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  <p:sp>
              <p:nvSpPr>
                <p:cNvPr id="47" name="Line 252"/>
                <p:cNvSpPr>
                  <a:spLocks noChangeShapeType="1"/>
                </p:cNvSpPr>
                <p:nvPr/>
              </p:nvSpPr>
              <p:spPr bwMode="auto">
                <a:xfrm flipH="1" flipV="1">
                  <a:off x="1959" y="1995"/>
                  <a:ext cx="3" cy="45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</p:grpSp>
          <p:grpSp>
            <p:nvGrpSpPr>
              <p:cNvPr id="34" name="Group 253"/>
              <p:cNvGrpSpPr>
                <a:grpSpLocks/>
              </p:cNvGrpSpPr>
              <p:nvPr/>
            </p:nvGrpSpPr>
            <p:grpSpPr bwMode="auto">
              <a:xfrm>
                <a:off x="2385" y="1808"/>
                <a:ext cx="159" cy="486"/>
                <a:chOff x="1875" y="1805"/>
                <a:chExt cx="159" cy="486"/>
              </a:xfrm>
            </p:grpSpPr>
            <p:sp>
              <p:nvSpPr>
                <p:cNvPr id="44" name="Freeform 254"/>
                <p:cNvSpPr>
                  <a:spLocks/>
                </p:cNvSpPr>
                <p:nvPr/>
              </p:nvSpPr>
              <p:spPr bwMode="auto">
                <a:xfrm>
                  <a:off x="1875" y="1805"/>
                  <a:ext cx="159" cy="486"/>
                </a:xfrm>
                <a:custGeom>
                  <a:avLst/>
                  <a:gdLst>
                    <a:gd name="T0" fmla="*/ 0 w 159"/>
                    <a:gd name="T1" fmla="*/ 37 h 486"/>
                    <a:gd name="T2" fmla="*/ 37 w 159"/>
                    <a:gd name="T3" fmla="*/ 18 h 486"/>
                    <a:gd name="T4" fmla="*/ 76 w 159"/>
                    <a:gd name="T5" fmla="*/ 143 h 486"/>
                    <a:gd name="T6" fmla="*/ 113 w 159"/>
                    <a:gd name="T7" fmla="*/ 436 h 486"/>
                    <a:gd name="T8" fmla="*/ 159 w 159"/>
                    <a:gd name="T9" fmla="*/ 442 h 4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59" h="486">
                      <a:moveTo>
                        <a:pt x="0" y="37"/>
                      </a:moveTo>
                      <a:cubicBezTo>
                        <a:pt x="7" y="34"/>
                        <a:pt x="24" y="0"/>
                        <a:pt x="37" y="18"/>
                      </a:cubicBezTo>
                      <a:cubicBezTo>
                        <a:pt x="50" y="36"/>
                        <a:pt x="63" y="74"/>
                        <a:pt x="76" y="143"/>
                      </a:cubicBezTo>
                      <a:cubicBezTo>
                        <a:pt x="88" y="213"/>
                        <a:pt x="99" y="386"/>
                        <a:pt x="113" y="436"/>
                      </a:cubicBezTo>
                      <a:cubicBezTo>
                        <a:pt x="127" y="486"/>
                        <a:pt x="150" y="441"/>
                        <a:pt x="159" y="442"/>
                      </a:cubicBez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  <p:sp>
              <p:nvSpPr>
                <p:cNvPr id="45" name="Line 255"/>
                <p:cNvSpPr>
                  <a:spLocks noChangeShapeType="1"/>
                </p:cNvSpPr>
                <p:nvPr/>
              </p:nvSpPr>
              <p:spPr bwMode="auto">
                <a:xfrm flipH="1" flipV="1">
                  <a:off x="1959" y="1995"/>
                  <a:ext cx="3" cy="45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</p:grpSp>
          <p:grpSp>
            <p:nvGrpSpPr>
              <p:cNvPr id="35" name="Group 256"/>
              <p:cNvGrpSpPr>
                <a:grpSpLocks/>
              </p:cNvGrpSpPr>
              <p:nvPr/>
            </p:nvGrpSpPr>
            <p:grpSpPr bwMode="auto">
              <a:xfrm>
                <a:off x="2517" y="1808"/>
                <a:ext cx="159" cy="486"/>
                <a:chOff x="1875" y="1805"/>
                <a:chExt cx="159" cy="486"/>
              </a:xfrm>
            </p:grpSpPr>
            <p:sp>
              <p:nvSpPr>
                <p:cNvPr id="42" name="Freeform 257"/>
                <p:cNvSpPr>
                  <a:spLocks/>
                </p:cNvSpPr>
                <p:nvPr/>
              </p:nvSpPr>
              <p:spPr bwMode="auto">
                <a:xfrm>
                  <a:off x="1875" y="1805"/>
                  <a:ext cx="159" cy="486"/>
                </a:xfrm>
                <a:custGeom>
                  <a:avLst/>
                  <a:gdLst>
                    <a:gd name="T0" fmla="*/ 0 w 159"/>
                    <a:gd name="T1" fmla="*/ 37 h 486"/>
                    <a:gd name="T2" fmla="*/ 37 w 159"/>
                    <a:gd name="T3" fmla="*/ 18 h 486"/>
                    <a:gd name="T4" fmla="*/ 76 w 159"/>
                    <a:gd name="T5" fmla="*/ 143 h 486"/>
                    <a:gd name="T6" fmla="*/ 113 w 159"/>
                    <a:gd name="T7" fmla="*/ 436 h 486"/>
                    <a:gd name="T8" fmla="*/ 159 w 159"/>
                    <a:gd name="T9" fmla="*/ 442 h 4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59" h="486">
                      <a:moveTo>
                        <a:pt x="0" y="37"/>
                      </a:moveTo>
                      <a:cubicBezTo>
                        <a:pt x="7" y="34"/>
                        <a:pt x="24" y="0"/>
                        <a:pt x="37" y="18"/>
                      </a:cubicBezTo>
                      <a:cubicBezTo>
                        <a:pt x="50" y="36"/>
                        <a:pt x="63" y="74"/>
                        <a:pt x="76" y="143"/>
                      </a:cubicBezTo>
                      <a:cubicBezTo>
                        <a:pt x="88" y="213"/>
                        <a:pt x="99" y="386"/>
                        <a:pt x="113" y="436"/>
                      </a:cubicBezTo>
                      <a:cubicBezTo>
                        <a:pt x="127" y="486"/>
                        <a:pt x="150" y="441"/>
                        <a:pt x="159" y="442"/>
                      </a:cubicBez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  <p:sp>
              <p:nvSpPr>
                <p:cNvPr id="43" name="Line 258"/>
                <p:cNvSpPr>
                  <a:spLocks noChangeShapeType="1"/>
                </p:cNvSpPr>
                <p:nvPr/>
              </p:nvSpPr>
              <p:spPr bwMode="auto">
                <a:xfrm flipH="1" flipV="1">
                  <a:off x="1959" y="1995"/>
                  <a:ext cx="3" cy="45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</p:grpSp>
          <p:grpSp>
            <p:nvGrpSpPr>
              <p:cNvPr id="36" name="Group 259"/>
              <p:cNvGrpSpPr>
                <a:grpSpLocks/>
              </p:cNvGrpSpPr>
              <p:nvPr/>
            </p:nvGrpSpPr>
            <p:grpSpPr bwMode="auto">
              <a:xfrm>
                <a:off x="2652" y="1808"/>
                <a:ext cx="159" cy="486"/>
                <a:chOff x="1875" y="1805"/>
                <a:chExt cx="159" cy="486"/>
              </a:xfrm>
            </p:grpSpPr>
            <p:sp>
              <p:nvSpPr>
                <p:cNvPr id="40" name="Freeform 260"/>
                <p:cNvSpPr>
                  <a:spLocks/>
                </p:cNvSpPr>
                <p:nvPr/>
              </p:nvSpPr>
              <p:spPr bwMode="auto">
                <a:xfrm>
                  <a:off x="1875" y="1805"/>
                  <a:ext cx="159" cy="486"/>
                </a:xfrm>
                <a:custGeom>
                  <a:avLst/>
                  <a:gdLst>
                    <a:gd name="T0" fmla="*/ 0 w 159"/>
                    <a:gd name="T1" fmla="*/ 37 h 486"/>
                    <a:gd name="T2" fmla="*/ 37 w 159"/>
                    <a:gd name="T3" fmla="*/ 18 h 486"/>
                    <a:gd name="T4" fmla="*/ 76 w 159"/>
                    <a:gd name="T5" fmla="*/ 143 h 486"/>
                    <a:gd name="T6" fmla="*/ 113 w 159"/>
                    <a:gd name="T7" fmla="*/ 436 h 486"/>
                    <a:gd name="T8" fmla="*/ 159 w 159"/>
                    <a:gd name="T9" fmla="*/ 442 h 4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59" h="486">
                      <a:moveTo>
                        <a:pt x="0" y="37"/>
                      </a:moveTo>
                      <a:cubicBezTo>
                        <a:pt x="7" y="34"/>
                        <a:pt x="24" y="0"/>
                        <a:pt x="37" y="18"/>
                      </a:cubicBezTo>
                      <a:cubicBezTo>
                        <a:pt x="50" y="36"/>
                        <a:pt x="63" y="74"/>
                        <a:pt x="76" y="143"/>
                      </a:cubicBezTo>
                      <a:cubicBezTo>
                        <a:pt x="88" y="213"/>
                        <a:pt x="99" y="386"/>
                        <a:pt x="113" y="436"/>
                      </a:cubicBezTo>
                      <a:cubicBezTo>
                        <a:pt x="127" y="486"/>
                        <a:pt x="150" y="441"/>
                        <a:pt x="159" y="442"/>
                      </a:cubicBez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  <p:sp>
              <p:nvSpPr>
                <p:cNvPr id="41" name="Line 261"/>
                <p:cNvSpPr>
                  <a:spLocks noChangeShapeType="1"/>
                </p:cNvSpPr>
                <p:nvPr/>
              </p:nvSpPr>
              <p:spPr bwMode="auto">
                <a:xfrm flipH="1" flipV="1">
                  <a:off x="1959" y="1995"/>
                  <a:ext cx="3" cy="45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</p:grpSp>
          <p:grpSp>
            <p:nvGrpSpPr>
              <p:cNvPr id="37" name="Group 262"/>
              <p:cNvGrpSpPr>
                <a:grpSpLocks/>
              </p:cNvGrpSpPr>
              <p:nvPr/>
            </p:nvGrpSpPr>
            <p:grpSpPr bwMode="auto">
              <a:xfrm>
                <a:off x="2790" y="1808"/>
                <a:ext cx="159" cy="486"/>
                <a:chOff x="1875" y="1805"/>
                <a:chExt cx="159" cy="486"/>
              </a:xfrm>
            </p:grpSpPr>
            <p:sp>
              <p:nvSpPr>
                <p:cNvPr id="38" name="Freeform 263"/>
                <p:cNvSpPr>
                  <a:spLocks/>
                </p:cNvSpPr>
                <p:nvPr/>
              </p:nvSpPr>
              <p:spPr bwMode="auto">
                <a:xfrm>
                  <a:off x="1875" y="1805"/>
                  <a:ext cx="159" cy="486"/>
                </a:xfrm>
                <a:custGeom>
                  <a:avLst/>
                  <a:gdLst>
                    <a:gd name="T0" fmla="*/ 0 w 159"/>
                    <a:gd name="T1" fmla="*/ 37 h 486"/>
                    <a:gd name="T2" fmla="*/ 37 w 159"/>
                    <a:gd name="T3" fmla="*/ 18 h 486"/>
                    <a:gd name="T4" fmla="*/ 76 w 159"/>
                    <a:gd name="T5" fmla="*/ 143 h 486"/>
                    <a:gd name="T6" fmla="*/ 113 w 159"/>
                    <a:gd name="T7" fmla="*/ 436 h 486"/>
                    <a:gd name="T8" fmla="*/ 159 w 159"/>
                    <a:gd name="T9" fmla="*/ 442 h 4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59" h="486">
                      <a:moveTo>
                        <a:pt x="0" y="37"/>
                      </a:moveTo>
                      <a:cubicBezTo>
                        <a:pt x="7" y="34"/>
                        <a:pt x="24" y="0"/>
                        <a:pt x="37" y="18"/>
                      </a:cubicBezTo>
                      <a:cubicBezTo>
                        <a:pt x="50" y="36"/>
                        <a:pt x="63" y="74"/>
                        <a:pt x="76" y="143"/>
                      </a:cubicBezTo>
                      <a:cubicBezTo>
                        <a:pt x="88" y="213"/>
                        <a:pt x="99" y="386"/>
                        <a:pt x="113" y="436"/>
                      </a:cubicBezTo>
                      <a:cubicBezTo>
                        <a:pt x="127" y="486"/>
                        <a:pt x="150" y="441"/>
                        <a:pt x="159" y="442"/>
                      </a:cubicBez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  <p:sp>
              <p:nvSpPr>
                <p:cNvPr id="39" name="Line 264"/>
                <p:cNvSpPr>
                  <a:spLocks noChangeShapeType="1"/>
                </p:cNvSpPr>
                <p:nvPr/>
              </p:nvSpPr>
              <p:spPr bwMode="auto">
                <a:xfrm flipH="1" flipV="1">
                  <a:off x="1959" y="1995"/>
                  <a:ext cx="3" cy="45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</p:grpSp>
        </p:grpSp>
        <p:sp>
          <p:nvSpPr>
            <p:cNvPr id="23" name="Arc 265"/>
            <p:cNvSpPr>
              <a:spLocks/>
            </p:cNvSpPr>
            <p:nvPr/>
          </p:nvSpPr>
          <p:spPr bwMode="auto">
            <a:xfrm flipV="1">
              <a:off x="1668" y="720"/>
              <a:ext cx="208" cy="96"/>
            </a:xfrm>
            <a:custGeom>
              <a:avLst/>
              <a:gdLst>
                <a:gd name="T0" fmla="*/ 0 w 21600"/>
                <a:gd name="T1" fmla="*/ 0 h 21600"/>
                <a:gd name="T2" fmla="*/ 208 w 21600"/>
                <a:gd name="T3" fmla="*/ 96 h 21600"/>
                <a:gd name="T4" fmla="*/ 0 w 21600"/>
                <a:gd name="T5" fmla="*/ 96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rgbClr val="800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4" name="Line 266"/>
            <p:cNvSpPr>
              <a:spLocks noChangeShapeType="1"/>
            </p:cNvSpPr>
            <p:nvPr/>
          </p:nvSpPr>
          <p:spPr bwMode="auto">
            <a:xfrm>
              <a:off x="1668" y="960"/>
              <a:ext cx="260" cy="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5" name="Arc 267"/>
            <p:cNvSpPr>
              <a:spLocks/>
            </p:cNvSpPr>
            <p:nvPr/>
          </p:nvSpPr>
          <p:spPr bwMode="auto">
            <a:xfrm>
              <a:off x="1668" y="1104"/>
              <a:ext cx="208" cy="144"/>
            </a:xfrm>
            <a:custGeom>
              <a:avLst/>
              <a:gdLst>
                <a:gd name="T0" fmla="*/ 0 w 21600"/>
                <a:gd name="T1" fmla="*/ 0 h 21600"/>
                <a:gd name="T2" fmla="*/ 208 w 21600"/>
                <a:gd name="T3" fmla="*/ 144 h 21600"/>
                <a:gd name="T4" fmla="*/ 0 w 21600"/>
                <a:gd name="T5" fmla="*/ 144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rgbClr val="800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6" name="Arc 268"/>
            <p:cNvSpPr>
              <a:spLocks/>
            </p:cNvSpPr>
            <p:nvPr/>
          </p:nvSpPr>
          <p:spPr bwMode="auto">
            <a:xfrm flipH="1">
              <a:off x="0" y="1104"/>
              <a:ext cx="364" cy="96"/>
            </a:xfrm>
            <a:custGeom>
              <a:avLst/>
              <a:gdLst>
                <a:gd name="T0" fmla="*/ 0 w 21600"/>
                <a:gd name="T1" fmla="*/ 0 h 21600"/>
                <a:gd name="T2" fmla="*/ 364 w 21600"/>
                <a:gd name="T3" fmla="*/ 96 h 21600"/>
                <a:gd name="T4" fmla="*/ 0 w 21600"/>
                <a:gd name="T5" fmla="*/ 96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rgbClr val="80008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7" name="Line 269"/>
            <p:cNvSpPr>
              <a:spLocks noChangeShapeType="1"/>
            </p:cNvSpPr>
            <p:nvPr/>
          </p:nvSpPr>
          <p:spPr bwMode="auto">
            <a:xfrm>
              <a:off x="0" y="960"/>
              <a:ext cx="364" cy="0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8" name="Arc 270"/>
            <p:cNvSpPr>
              <a:spLocks/>
            </p:cNvSpPr>
            <p:nvPr/>
          </p:nvSpPr>
          <p:spPr bwMode="auto">
            <a:xfrm flipH="1" flipV="1">
              <a:off x="0" y="720"/>
              <a:ext cx="364" cy="96"/>
            </a:xfrm>
            <a:custGeom>
              <a:avLst/>
              <a:gdLst>
                <a:gd name="T0" fmla="*/ 0 w 21600"/>
                <a:gd name="T1" fmla="*/ 0 h 21600"/>
                <a:gd name="T2" fmla="*/ 364 w 21600"/>
                <a:gd name="T3" fmla="*/ 96 h 21600"/>
                <a:gd name="T4" fmla="*/ 0 w 21600"/>
                <a:gd name="T5" fmla="*/ 96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rgbClr val="80008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92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/>
      <p:bldP spid="3" grpId="0"/>
      <p:bldP spid="4" grpId="0"/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8" grpId="0" animBg="1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箭头连接符 49"/>
          <p:cNvCxnSpPr/>
          <p:nvPr/>
        </p:nvCxnSpPr>
        <p:spPr>
          <a:xfrm>
            <a:off x="8590495" y="4236222"/>
            <a:ext cx="1257715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9062711" y="4023848"/>
                <a:ext cx="31899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𝒓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711" y="4023848"/>
                <a:ext cx="318997" cy="369332"/>
              </a:xfrm>
              <a:prstGeom prst="rect">
                <a:avLst/>
              </a:prstGeom>
              <a:blipFill rotWithShape="0">
                <a:blip r:embed="rId2"/>
                <a:stretch>
                  <a:fillRect r="-1923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70462" y="327301"/>
                <a:ext cx="10923118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：无限长直导线中通有电流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𝑰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，在它附近放一矩形导体回路，位置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尺寸如图所示，求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(1)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 panose="05000000000000000000" pitchFamily="2" charset="2"/>
                      </a:rPr>
                      <m:t>𝑰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 panose="05000000000000000000" pitchFamily="2" charset="2"/>
                      </a:rPr>
                      <m:t>𝒌𝒕</m:t>
                    </m:r>
                  </m:oMath>
                </a14:m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 panose="05000000000000000000" pitchFamily="2" charset="2"/>
                      </a:rPr>
                      <m:t>𝒌</m:t>
                    </m:r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 panose="05000000000000000000" pitchFamily="2" charset="2"/>
                      </a:rPr>
                      <m:t>&gt;</m:t>
                    </m:r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 panose="05000000000000000000" pitchFamily="2" charset="2"/>
                      </a:rPr>
                      <m:t>𝟎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为常数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时，回路中感应电动势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  <a:sym typeface="Wingdings" panose="05000000000000000000" pitchFamily="2" charset="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的大小和方向。</a:t>
                </a:r>
                <a:endParaRPr lang="zh-CN" altLang="en-US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62" y="327301"/>
                <a:ext cx="10923118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1172" t="-5727" b="-11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70462" y="1638408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018466" y="1666544"/>
                <a:ext cx="650851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设回路绕行方向为顺时针，取距导线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𝒓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处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一窄条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𝒅𝒓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，穿过窄条面上的磁通为：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66" y="1666544"/>
                <a:ext cx="6508513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1873" t="-7643" r="-94" b="-152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圆柱形 7"/>
          <p:cNvSpPr/>
          <p:nvPr/>
        </p:nvSpPr>
        <p:spPr>
          <a:xfrm>
            <a:off x="8433475" y="1743936"/>
            <a:ext cx="147782" cy="3121200"/>
          </a:xfrm>
          <a:prstGeom prst="can">
            <a:avLst>
              <a:gd name="adj" fmla="val 48288"/>
            </a:avLst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8341111" y="2538458"/>
            <a:ext cx="0" cy="90764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8204626" y="2187598"/>
                <a:ext cx="28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𝑰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626" y="2187598"/>
                <a:ext cx="28854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8511" r="-10638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乘号 11"/>
          <p:cNvSpPr/>
          <p:nvPr/>
        </p:nvSpPr>
        <p:spPr>
          <a:xfrm>
            <a:off x="8660603" y="1803451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" name="乘号 12"/>
          <p:cNvSpPr/>
          <p:nvPr/>
        </p:nvSpPr>
        <p:spPr>
          <a:xfrm>
            <a:off x="9285181" y="179731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" name="乘号 13"/>
          <p:cNvSpPr/>
          <p:nvPr/>
        </p:nvSpPr>
        <p:spPr>
          <a:xfrm>
            <a:off x="9885684" y="1803451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5" name="乘号 14"/>
          <p:cNvSpPr/>
          <p:nvPr/>
        </p:nvSpPr>
        <p:spPr>
          <a:xfrm>
            <a:off x="10510262" y="179731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6" name="乘号 15"/>
          <p:cNvSpPr/>
          <p:nvPr/>
        </p:nvSpPr>
        <p:spPr>
          <a:xfrm>
            <a:off x="8660603" y="243483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7" name="乘号 16"/>
          <p:cNvSpPr/>
          <p:nvPr/>
        </p:nvSpPr>
        <p:spPr>
          <a:xfrm>
            <a:off x="9285181" y="242869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8" name="乘号 17"/>
          <p:cNvSpPr/>
          <p:nvPr/>
        </p:nvSpPr>
        <p:spPr>
          <a:xfrm>
            <a:off x="9885684" y="243483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9" name="乘号 18"/>
          <p:cNvSpPr/>
          <p:nvPr/>
        </p:nvSpPr>
        <p:spPr>
          <a:xfrm>
            <a:off x="10510262" y="242869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0" name="乘号 19"/>
          <p:cNvSpPr/>
          <p:nvPr/>
        </p:nvSpPr>
        <p:spPr>
          <a:xfrm>
            <a:off x="8660603" y="306195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乘号 20"/>
          <p:cNvSpPr/>
          <p:nvPr/>
        </p:nvSpPr>
        <p:spPr>
          <a:xfrm>
            <a:off x="9285181" y="305581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2" name="乘号 21"/>
          <p:cNvSpPr/>
          <p:nvPr/>
        </p:nvSpPr>
        <p:spPr>
          <a:xfrm>
            <a:off x="9885684" y="306195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3" name="乘号 22"/>
          <p:cNvSpPr/>
          <p:nvPr/>
        </p:nvSpPr>
        <p:spPr>
          <a:xfrm>
            <a:off x="10510262" y="305581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4" name="乘号 23"/>
          <p:cNvSpPr/>
          <p:nvPr/>
        </p:nvSpPr>
        <p:spPr>
          <a:xfrm>
            <a:off x="8660603" y="368293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5" name="乘号 24"/>
          <p:cNvSpPr/>
          <p:nvPr/>
        </p:nvSpPr>
        <p:spPr>
          <a:xfrm>
            <a:off x="9285181" y="367679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6" name="乘号 25"/>
          <p:cNvSpPr/>
          <p:nvPr/>
        </p:nvSpPr>
        <p:spPr>
          <a:xfrm>
            <a:off x="9885684" y="368293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7" name="乘号 26"/>
          <p:cNvSpPr/>
          <p:nvPr/>
        </p:nvSpPr>
        <p:spPr>
          <a:xfrm>
            <a:off x="10510262" y="367679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8" name="乘号 27"/>
          <p:cNvSpPr/>
          <p:nvPr/>
        </p:nvSpPr>
        <p:spPr>
          <a:xfrm>
            <a:off x="8660603" y="4297777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9" name="乘号 28"/>
          <p:cNvSpPr/>
          <p:nvPr/>
        </p:nvSpPr>
        <p:spPr>
          <a:xfrm>
            <a:off x="9285181" y="4291638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0" name="乘号 29"/>
          <p:cNvSpPr/>
          <p:nvPr/>
        </p:nvSpPr>
        <p:spPr>
          <a:xfrm>
            <a:off x="9885684" y="4297777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1" name="乘号 30"/>
          <p:cNvSpPr/>
          <p:nvPr/>
        </p:nvSpPr>
        <p:spPr>
          <a:xfrm>
            <a:off x="10510262" y="4291638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3" name="图文框 32"/>
          <p:cNvSpPr/>
          <p:nvPr/>
        </p:nvSpPr>
        <p:spPr>
          <a:xfrm>
            <a:off x="9109301" y="2175762"/>
            <a:ext cx="1477818" cy="1914406"/>
          </a:xfrm>
          <a:prstGeom prst="frame">
            <a:avLst>
              <a:gd name="adj1" fmla="val 7500"/>
            </a:avLst>
          </a:prstGeom>
          <a:solidFill>
            <a:srgbClr val="CCFF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8590495" y="2975045"/>
            <a:ext cx="51880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8707122" y="2615840"/>
                <a:ext cx="3446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𝒂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122" y="2615840"/>
                <a:ext cx="344645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>
          <a:xfrm>
            <a:off x="9848210" y="2289140"/>
            <a:ext cx="129312" cy="169267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0654262" y="2184998"/>
            <a:ext cx="3561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0654262" y="4090168"/>
            <a:ext cx="3561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10860049" y="2184998"/>
            <a:ext cx="0" cy="190517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10762411" y="2927118"/>
                <a:ext cx="2677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𝒍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2411" y="2927118"/>
                <a:ext cx="26770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1364" r="-13636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接连接符 45"/>
          <p:cNvCxnSpPr/>
          <p:nvPr/>
        </p:nvCxnSpPr>
        <p:spPr>
          <a:xfrm>
            <a:off x="9848210" y="4127112"/>
            <a:ext cx="0" cy="216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9972902" y="4131736"/>
            <a:ext cx="0" cy="216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H="1">
            <a:off x="9991374" y="4244348"/>
            <a:ext cx="31708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9548723" y="4277467"/>
                <a:ext cx="5177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𝒅𝒓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723" y="4277467"/>
                <a:ext cx="51776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5882" r="-5882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接连接符 54"/>
          <p:cNvCxnSpPr/>
          <p:nvPr/>
        </p:nvCxnSpPr>
        <p:spPr>
          <a:xfrm>
            <a:off x="10560892" y="4146742"/>
            <a:ext cx="0" cy="67221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8601227" y="4707751"/>
            <a:ext cx="1959665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9294496" y="4564781"/>
                <a:ext cx="3414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𝒃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496" y="4564781"/>
                <a:ext cx="34143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8929" r="-8929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c 14"/>
          <p:cNvSpPr>
            <a:spLocks/>
          </p:cNvSpPr>
          <p:nvPr/>
        </p:nvSpPr>
        <p:spPr bwMode="auto">
          <a:xfrm rot="7750096" flipH="1">
            <a:off x="9868373" y="2770686"/>
            <a:ext cx="628650" cy="584200"/>
          </a:xfrm>
          <a:custGeom>
            <a:avLst/>
            <a:gdLst>
              <a:gd name="T0" fmla="*/ 0 w 25441"/>
              <a:gd name="T1" fmla="*/ 9179621 h 21600"/>
              <a:gd name="T2" fmla="*/ 383847226 w 25441"/>
              <a:gd name="T3" fmla="*/ 326522065 h 21600"/>
              <a:gd name="T4" fmla="*/ 67155714 w 25441"/>
              <a:gd name="T5" fmla="*/ 427343544 h 21600"/>
              <a:gd name="T6" fmla="*/ 0 60000 65536"/>
              <a:gd name="T7" fmla="*/ 0 60000 65536"/>
              <a:gd name="T8" fmla="*/ 0 60000 65536"/>
              <a:gd name="T9" fmla="*/ 0 w 25441"/>
              <a:gd name="T10" fmla="*/ 0 h 21600"/>
              <a:gd name="T11" fmla="*/ 25441 w 254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441" h="21600" fill="none" extrusionOk="0">
                <a:moveTo>
                  <a:pt x="-1" y="463"/>
                </a:moveTo>
                <a:cubicBezTo>
                  <a:pt x="1463" y="155"/>
                  <a:pt x="2955" y="-1"/>
                  <a:pt x="4451" y="0"/>
                </a:cubicBezTo>
                <a:cubicBezTo>
                  <a:pt x="14417" y="0"/>
                  <a:pt x="23089" y="6818"/>
                  <a:pt x="25441" y="16503"/>
                </a:cubicBezTo>
              </a:path>
              <a:path w="25441" h="21600" stroke="0" extrusionOk="0">
                <a:moveTo>
                  <a:pt x="-1" y="463"/>
                </a:moveTo>
                <a:cubicBezTo>
                  <a:pt x="1463" y="155"/>
                  <a:pt x="2955" y="-1"/>
                  <a:pt x="4451" y="0"/>
                </a:cubicBezTo>
                <a:cubicBezTo>
                  <a:pt x="14417" y="0"/>
                  <a:pt x="23089" y="6818"/>
                  <a:pt x="25441" y="16503"/>
                </a:cubicBezTo>
                <a:lnTo>
                  <a:pt x="4451" y="21600"/>
                </a:lnTo>
                <a:lnTo>
                  <a:pt x="-1" y="463"/>
                </a:lnTo>
                <a:close/>
              </a:path>
            </a:pathLst>
          </a:custGeom>
          <a:noFill/>
          <a:ln w="38100">
            <a:solidFill>
              <a:srgbClr val="CC00FF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2285999" y="2832105"/>
                <a:ext cx="18662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r>
                        <a:rPr lang="el-GR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𝛷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𝐵𝑙𝑑𝑟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9" y="2832105"/>
                <a:ext cx="1866217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4068581" y="2614495"/>
                <a:ext cx="1699824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𝑙𝑑𝑟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581" y="2614495"/>
                <a:ext cx="1699824" cy="80663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63"/>
          <p:cNvSpPr txBox="1"/>
          <p:nvPr/>
        </p:nvSpPr>
        <p:spPr>
          <a:xfrm>
            <a:off x="1018369" y="3424945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穿过导体回路的总磁通为</a:t>
            </a:r>
            <a:r>
              <a:rPr lang="zh-CN" altLang="en-US" sz="28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1335086" y="3966351"/>
                <a:ext cx="2640915" cy="985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𝛷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zh-CN" altLang="en-US" sz="2800" b="0" i="1" dirty="0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dirty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𝑏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𝑙</m:t>
                          </m:r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𝑑𝑟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086" y="3966351"/>
                <a:ext cx="2640915" cy="9853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3907142" y="4021107"/>
                <a:ext cx="1793376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𝑙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142" y="4021107"/>
                <a:ext cx="1793376" cy="81804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文本框 66"/>
          <p:cNvSpPr txBox="1"/>
          <p:nvPr/>
        </p:nvSpPr>
        <p:spPr>
          <a:xfrm>
            <a:off x="1018368" y="4933467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导体回路的感应电动势为</a:t>
            </a:r>
            <a:r>
              <a:rPr lang="zh-CN" altLang="en-US" sz="28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/>
              <p:cNvSpPr txBox="1"/>
              <p:nvPr/>
            </p:nvSpPr>
            <p:spPr>
              <a:xfrm>
                <a:off x="1471519" y="5512562"/>
                <a:ext cx="1720215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dirty="0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dirty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r>
                            <a:rPr lang="el-GR" altLang="zh-CN" sz="2800" b="0" i="1" dirty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𝛷</m:t>
                          </m:r>
                        </m:num>
                        <m:den>
                          <m:r>
                            <a:rPr lang="en-US" altLang="zh-CN" sz="2800" b="0" i="1" dirty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519" y="5512562"/>
                <a:ext cx="1720215" cy="81804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/>
              <p:cNvSpPr txBox="1"/>
              <p:nvPr/>
            </p:nvSpPr>
            <p:spPr>
              <a:xfrm>
                <a:off x="5658044" y="4021107"/>
                <a:ext cx="1994329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𝑘𝑙𝑡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044" y="4021107"/>
                <a:ext cx="1994329" cy="81804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3172842" y="5510561"/>
                <a:ext cx="2183418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𝑘𝑙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842" y="5510561"/>
                <a:ext cx="2183418" cy="81804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5336871" y="5755663"/>
                <a:ext cx="7473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&lt;0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871" y="5755663"/>
                <a:ext cx="747384" cy="43088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文本框 71"/>
          <p:cNvSpPr txBox="1"/>
          <p:nvPr/>
        </p:nvSpPr>
        <p:spPr>
          <a:xfrm>
            <a:off x="6241474" y="5664261"/>
            <a:ext cx="379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方向与绕行方向相反。</a:t>
            </a:r>
          </a:p>
        </p:txBody>
      </p:sp>
    </p:spTree>
    <p:extLst>
      <p:ext uri="{BB962C8B-B14F-4D97-AF65-F5344CB8AC3E}">
        <p14:creationId xmlns:p14="http://schemas.microsoft.com/office/powerpoint/2010/main" val="62389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9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2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5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" grpId="0"/>
      <p:bldP spid="4" grpId="0"/>
      <p:bldP spid="8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6" grpId="0"/>
      <p:bldP spid="38" grpId="0" animBg="1"/>
      <p:bldP spid="44" grpId="0" animBg="1"/>
      <p:bldP spid="54" grpId="0"/>
      <p:bldP spid="59" grpId="0" animBg="1"/>
      <p:bldP spid="61" grpId="0" animBg="1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10637787" y="3446101"/>
            <a:ext cx="745266" cy="0"/>
          </a:xfrm>
          <a:prstGeom prst="straightConnector1">
            <a:avLst/>
          </a:prstGeom>
          <a:ln w="38100">
            <a:solidFill>
              <a:srgbClr val="CC0066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8590495" y="4236222"/>
            <a:ext cx="1257715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9062711" y="4023848"/>
                <a:ext cx="31899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𝒓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711" y="4023848"/>
                <a:ext cx="318997" cy="369332"/>
              </a:xfrm>
              <a:prstGeom prst="rect">
                <a:avLst/>
              </a:prstGeom>
              <a:blipFill rotWithShape="0">
                <a:blip r:embed="rId2"/>
                <a:stretch>
                  <a:fillRect r="-1923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70462" y="327301"/>
                <a:ext cx="10982494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：无限长直导线中通有电流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𝑰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，在它附近放一矩形导体回路，位置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尺寸如图所示，求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(2)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 panose="05000000000000000000" pitchFamily="2" charset="2"/>
                      </a:rPr>
                      <m:t>𝑰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不变，矩形回路以速度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 panose="05000000000000000000" pitchFamily="2" charset="2"/>
                      </a:rPr>
                      <m:t>𝒗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向右匀速运动时，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  <a:sym typeface="Wingdings" panose="05000000000000000000" pitchFamily="2" charset="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回路中感应电动势的大小和方向。</a:t>
                </a:r>
                <a:endParaRPr lang="zh-CN" altLang="en-US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62" y="327301"/>
                <a:ext cx="10982494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1166" t="-5727" b="-11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70462" y="1638408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p:sp>
        <p:nvSpPr>
          <p:cNvPr id="8" name="圆柱形 7"/>
          <p:cNvSpPr/>
          <p:nvPr/>
        </p:nvSpPr>
        <p:spPr>
          <a:xfrm>
            <a:off x="8433475" y="1743936"/>
            <a:ext cx="147782" cy="3121200"/>
          </a:xfrm>
          <a:prstGeom prst="can">
            <a:avLst>
              <a:gd name="adj" fmla="val 48288"/>
            </a:avLst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8341111" y="2538458"/>
            <a:ext cx="0" cy="90764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8204626" y="2187598"/>
                <a:ext cx="28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𝑰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626" y="2187598"/>
                <a:ext cx="28854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511" r="-10638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乘号 11"/>
          <p:cNvSpPr/>
          <p:nvPr/>
        </p:nvSpPr>
        <p:spPr>
          <a:xfrm>
            <a:off x="8660603" y="1803451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" name="乘号 12"/>
          <p:cNvSpPr/>
          <p:nvPr/>
        </p:nvSpPr>
        <p:spPr>
          <a:xfrm>
            <a:off x="9285181" y="179731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" name="乘号 13"/>
          <p:cNvSpPr/>
          <p:nvPr/>
        </p:nvSpPr>
        <p:spPr>
          <a:xfrm>
            <a:off x="9885684" y="1803451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5" name="乘号 14"/>
          <p:cNvSpPr/>
          <p:nvPr/>
        </p:nvSpPr>
        <p:spPr>
          <a:xfrm>
            <a:off x="10510262" y="179731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6" name="乘号 15"/>
          <p:cNvSpPr/>
          <p:nvPr/>
        </p:nvSpPr>
        <p:spPr>
          <a:xfrm>
            <a:off x="8660603" y="243483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7" name="乘号 16"/>
          <p:cNvSpPr/>
          <p:nvPr/>
        </p:nvSpPr>
        <p:spPr>
          <a:xfrm>
            <a:off x="9285181" y="242869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8" name="乘号 17"/>
          <p:cNvSpPr/>
          <p:nvPr/>
        </p:nvSpPr>
        <p:spPr>
          <a:xfrm>
            <a:off x="9885684" y="243483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9" name="乘号 18"/>
          <p:cNvSpPr/>
          <p:nvPr/>
        </p:nvSpPr>
        <p:spPr>
          <a:xfrm>
            <a:off x="10510262" y="242869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0" name="乘号 19"/>
          <p:cNvSpPr/>
          <p:nvPr/>
        </p:nvSpPr>
        <p:spPr>
          <a:xfrm>
            <a:off x="8660603" y="306195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乘号 20"/>
          <p:cNvSpPr/>
          <p:nvPr/>
        </p:nvSpPr>
        <p:spPr>
          <a:xfrm>
            <a:off x="9285181" y="305581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2" name="乘号 21"/>
          <p:cNvSpPr/>
          <p:nvPr/>
        </p:nvSpPr>
        <p:spPr>
          <a:xfrm>
            <a:off x="9885684" y="306195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3" name="乘号 22"/>
          <p:cNvSpPr/>
          <p:nvPr/>
        </p:nvSpPr>
        <p:spPr>
          <a:xfrm>
            <a:off x="10510262" y="305581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4" name="乘号 23"/>
          <p:cNvSpPr/>
          <p:nvPr/>
        </p:nvSpPr>
        <p:spPr>
          <a:xfrm>
            <a:off x="8660603" y="368293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5" name="乘号 24"/>
          <p:cNvSpPr/>
          <p:nvPr/>
        </p:nvSpPr>
        <p:spPr>
          <a:xfrm>
            <a:off x="9285181" y="367679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6" name="乘号 25"/>
          <p:cNvSpPr/>
          <p:nvPr/>
        </p:nvSpPr>
        <p:spPr>
          <a:xfrm>
            <a:off x="9885684" y="368293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7" name="乘号 26"/>
          <p:cNvSpPr/>
          <p:nvPr/>
        </p:nvSpPr>
        <p:spPr>
          <a:xfrm>
            <a:off x="10510262" y="367679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8" name="乘号 27"/>
          <p:cNvSpPr/>
          <p:nvPr/>
        </p:nvSpPr>
        <p:spPr>
          <a:xfrm>
            <a:off x="8660603" y="4297777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9" name="乘号 28"/>
          <p:cNvSpPr/>
          <p:nvPr/>
        </p:nvSpPr>
        <p:spPr>
          <a:xfrm>
            <a:off x="9285181" y="4291638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0" name="乘号 29"/>
          <p:cNvSpPr/>
          <p:nvPr/>
        </p:nvSpPr>
        <p:spPr>
          <a:xfrm>
            <a:off x="9885684" y="4297777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1" name="乘号 30"/>
          <p:cNvSpPr/>
          <p:nvPr/>
        </p:nvSpPr>
        <p:spPr>
          <a:xfrm>
            <a:off x="10510262" y="4291638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3" name="图文框 32"/>
          <p:cNvSpPr/>
          <p:nvPr/>
        </p:nvSpPr>
        <p:spPr>
          <a:xfrm>
            <a:off x="9109301" y="2175762"/>
            <a:ext cx="1477818" cy="1914406"/>
          </a:xfrm>
          <a:prstGeom prst="frame">
            <a:avLst>
              <a:gd name="adj1" fmla="val 7500"/>
            </a:avLst>
          </a:prstGeom>
          <a:solidFill>
            <a:srgbClr val="CCFF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8590495" y="2975045"/>
            <a:ext cx="51880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8707122" y="2615840"/>
                <a:ext cx="3446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𝒂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122" y="2615840"/>
                <a:ext cx="344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>
          <a:xfrm>
            <a:off x="9848210" y="2289140"/>
            <a:ext cx="129312" cy="169267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0654262" y="2184998"/>
            <a:ext cx="3561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0654262" y="4090168"/>
            <a:ext cx="3561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10860049" y="2184998"/>
            <a:ext cx="0" cy="190517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10762411" y="2927118"/>
                <a:ext cx="2677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𝒍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2411" y="2927118"/>
                <a:ext cx="26770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364" r="-13636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接连接符 45"/>
          <p:cNvCxnSpPr/>
          <p:nvPr/>
        </p:nvCxnSpPr>
        <p:spPr>
          <a:xfrm>
            <a:off x="9848210" y="4127112"/>
            <a:ext cx="0" cy="216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9972902" y="4131736"/>
            <a:ext cx="0" cy="216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H="1">
            <a:off x="9991374" y="4244348"/>
            <a:ext cx="31708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9548723" y="4277467"/>
                <a:ext cx="5177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𝒅𝒓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723" y="4277467"/>
                <a:ext cx="51776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5882" r="-5882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接连接符 54"/>
          <p:cNvCxnSpPr/>
          <p:nvPr/>
        </p:nvCxnSpPr>
        <p:spPr>
          <a:xfrm>
            <a:off x="10560892" y="4146742"/>
            <a:ext cx="0" cy="67221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8601227" y="4707751"/>
            <a:ext cx="1959665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9294496" y="4564781"/>
                <a:ext cx="3414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𝒃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496" y="4564781"/>
                <a:ext cx="34143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8929" r="-8929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c 14"/>
          <p:cNvSpPr>
            <a:spLocks/>
          </p:cNvSpPr>
          <p:nvPr/>
        </p:nvSpPr>
        <p:spPr bwMode="auto">
          <a:xfrm rot="7750096" flipH="1">
            <a:off x="9868373" y="2770686"/>
            <a:ext cx="628650" cy="584200"/>
          </a:xfrm>
          <a:custGeom>
            <a:avLst/>
            <a:gdLst>
              <a:gd name="T0" fmla="*/ 0 w 25441"/>
              <a:gd name="T1" fmla="*/ 9179621 h 21600"/>
              <a:gd name="T2" fmla="*/ 383847226 w 25441"/>
              <a:gd name="T3" fmla="*/ 326522065 h 21600"/>
              <a:gd name="T4" fmla="*/ 67155714 w 25441"/>
              <a:gd name="T5" fmla="*/ 427343544 h 21600"/>
              <a:gd name="T6" fmla="*/ 0 60000 65536"/>
              <a:gd name="T7" fmla="*/ 0 60000 65536"/>
              <a:gd name="T8" fmla="*/ 0 60000 65536"/>
              <a:gd name="T9" fmla="*/ 0 w 25441"/>
              <a:gd name="T10" fmla="*/ 0 h 21600"/>
              <a:gd name="T11" fmla="*/ 25441 w 254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441" h="21600" fill="none" extrusionOk="0">
                <a:moveTo>
                  <a:pt x="-1" y="463"/>
                </a:moveTo>
                <a:cubicBezTo>
                  <a:pt x="1463" y="155"/>
                  <a:pt x="2955" y="-1"/>
                  <a:pt x="4451" y="0"/>
                </a:cubicBezTo>
                <a:cubicBezTo>
                  <a:pt x="14417" y="0"/>
                  <a:pt x="23089" y="6818"/>
                  <a:pt x="25441" y="16503"/>
                </a:cubicBezTo>
              </a:path>
              <a:path w="25441" h="21600" stroke="0" extrusionOk="0">
                <a:moveTo>
                  <a:pt x="-1" y="463"/>
                </a:moveTo>
                <a:cubicBezTo>
                  <a:pt x="1463" y="155"/>
                  <a:pt x="2955" y="-1"/>
                  <a:pt x="4451" y="0"/>
                </a:cubicBezTo>
                <a:cubicBezTo>
                  <a:pt x="14417" y="0"/>
                  <a:pt x="23089" y="6818"/>
                  <a:pt x="25441" y="16503"/>
                </a:cubicBezTo>
                <a:lnTo>
                  <a:pt x="4451" y="21600"/>
                </a:lnTo>
                <a:lnTo>
                  <a:pt x="-1" y="463"/>
                </a:lnTo>
                <a:close/>
              </a:path>
            </a:pathLst>
          </a:custGeom>
          <a:noFill/>
          <a:ln w="38100">
            <a:solidFill>
              <a:srgbClr val="CC00FF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1094315" y="1637928"/>
                <a:ext cx="625042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回路以速度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𝒗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匀速运动时，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charset="0"/>
                        <a:ea typeface="SimHei" charset="-122"/>
                        <a:cs typeface="SimHei" charset="-122"/>
                      </a:rPr>
                      <m:t>𝒃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随时间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变化，穿过导体回路的总磁通为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15" y="1637928"/>
                <a:ext cx="6250429" cy="954107"/>
              </a:xfrm>
              <a:prstGeom prst="rect">
                <a:avLst/>
              </a:prstGeom>
              <a:blipFill rotWithShape="0">
                <a:blip r:embed="rId9"/>
                <a:stretch>
                  <a:fillRect l="-2049" t="-8333" r="-98" b="-17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1411032" y="2631912"/>
                <a:ext cx="3089756" cy="990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𝛷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zh-CN" altLang="en-US" sz="2800" b="0" i="1" dirty="0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dirty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  <m:r>
                            <a:rPr lang="en-US" altLang="zh-CN" sz="2800" b="0" i="1" dirty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+</m:t>
                          </m:r>
                          <m:r>
                            <a:rPr lang="en-US" altLang="zh-CN" sz="2800" b="0" i="1" dirty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𝑣𝑡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𝑏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𝑣𝑡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𝑙</m:t>
                          </m:r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𝑑𝑟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032" y="2631912"/>
                <a:ext cx="3089756" cy="99065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4444903" y="2686668"/>
                <a:ext cx="2566023" cy="825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𝑙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𝑏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+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𝑣𝑡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𝑎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+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𝑣𝑡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903" y="2686668"/>
                <a:ext cx="2566023" cy="82522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文本框 66"/>
          <p:cNvSpPr txBox="1"/>
          <p:nvPr/>
        </p:nvSpPr>
        <p:spPr>
          <a:xfrm>
            <a:off x="1093828" y="3700707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导体回路的感应电动势为</a:t>
            </a:r>
            <a:r>
              <a:rPr lang="zh-CN" altLang="en-US" sz="28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/>
              <p:cNvSpPr txBox="1"/>
              <p:nvPr/>
            </p:nvSpPr>
            <p:spPr>
              <a:xfrm>
                <a:off x="1546979" y="4279801"/>
                <a:ext cx="1720215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dirty="0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dirty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r>
                            <a:rPr lang="el-GR" altLang="zh-CN" sz="2800" b="0" i="1" dirty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𝛷</m:t>
                          </m:r>
                        </m:num>
                        <m:den>
                          <m:r>
                            <a:rPr lang="en-US" altLang="zh-CN" sz="2800" b="0" i="1" dirty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979" y="4279801"/>
                <a:ext cx="1720215" cy="81804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3248302" y="4277800"/>
                <a:ext cx="3778855" cy="897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𝐼𝑙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</m:den>
                      </m:f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𝑣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𝑏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𝑣𝑡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)(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𝑏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𝑣𝑡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302" y="4277800"/>
                <a:ext cx="3778855" cy="89710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6989434" y="4511618"/>
                <a:ext cx="7473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&gt;0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434" y="4511618"/>
                <a:ext cx="747384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文本框 71"/>
          <p:cNvSpPr txBox="1"/>
          <p:nvPr/>
        </p:nvSpPr>
        <p:spPr>
          <a:xfrm>
            <a:off x="3965997" y="5444688"/>
            <a:ext cx="379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方向与绕行方向相同。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11234113" y="3055815"/>
                <a:ext cx="3382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1" i="1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CC0066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𝒗</m:t>
                          </m:r>
                        </m:e>
                      </m:acc>
                    </m:oMath>
                  </m:oMathPara>
                </a14:m>
                <a:endParaRPr lang="zh-CN" altLang="en-US" sz="2400" b="1" dirty="0">
                  <a:solidFill>
                    <a:srgbClr val="CC0066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4113" y="3055815"/>
                <a:ext cx="338233" cy="369332"/>
              </a:xfrm>
              <a:prstGeom prst="rect">
                <a:avLst/>
              </a:prstGeom>
              <a:blipFill rotWithShape="0">
                <a:blip r:embed="rId15"/>
                <a:stretch>
                  <a:fillRect r="-1818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4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4" grpId="0"/>
      <p:bldP spid="65" grpId="0"/>
      <p:bldP spid="66" grpId="0"/>
      <p:bldP spid="67" grpId="0"/>
      <p:bldP spid="68" grpId="0"/>
      <p:bldP spid="70" grpId="0"/>
      <p:bldP spid="71" grpId="0"/>
      <p:bldP spid="72" grpId="0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99708" y="769499"/>
            <a:ext cx="3474720" cy="2099277"/>
          </a:xfrm>
          <a:prstGeom prst="ellipse">
            <a:avLst/>
          </a:prstGeom>
          <a:noFill/>
          <a:ln w="508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44364" y="2587146"/>
            <a:ext cx="1332785" cy="500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23353" y="2215210"/>
            <a:ext cx="311690" cy="2288244"/>
          </a:xfrm>
          <a:prstGeom prst="rect">
            <a:avLst/>
          </a:prstGeom>
          <a:solidFill>
            <a:srgbClr val="99FF99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85578" y="2215210"/>
            <a:ext cx="311690" cy="22882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十字形 5"/>
          <p:cNvSpPr/>
          <p:nvPr/>
        </p:nvSpPr>
        <p:spPr>
          <a:xfrm>
            <a:off x="1475034" y="2289579"/>
            <a:ext cx="180000" cy="180000"/>
          </a:xfrm>
          <a:prstGeom prst="plus">
            <a:avLst>
              <a:gd name="adj" fmla="val 4732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" name="减号 6"/>
          <p:cNvSpPr/>
          <p:nvPr/>
        </p:nvSpPr>
        <p:spPr>
          <a:xfrm>
            <a:off x="2819259" y="2325579"/>
            <a:ext cx="216000" cy="144000"/>
          </a:xfrm>
          <a:prstGeom prst="mathMinus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十字形 7"/>
          <p:cNvSpPr/>
          <p:nvPr/>
        </p:nvSpPr>
        <p:spPr>
          <a:xfrm>
            <a:off x="1489100" y="2934348"/>
            <a:ext cx="180000" cy="180000"/>
          </a:xfrm>
          <a:prstGeom prst="plus">
            <a:avLst>
              <a:gd name="adj" fmla="val 4732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" name="减号 8"/>
          <p:cNvSpPr/>
          <p:nvPr/>
        </p:nvSpPr>
        <p:spPr>
          <a:xfrm>
            <a:off x="2833325" y="2970348"/>
            <a:ext cx="216000" cy="144000"/>
          </a:xfrm>
          <a:prstGeom prst="mathMinus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" name="十字形 9"/>
          <p:cNvSpPr/>
          <p:nvPr/>
        </p:nvSpPr>
        <p:spPr>
          <a:xfrm>
            <a:off x="1489097" y="3615117"/>
            <a:ext cx="180000" cy="180000"/>
          </a:xfrm>
          <a:prstGeom prst="plus">
            <a:avLst>
              <a:gd name="adj" fmla="val 4732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1" name="减号 10"/>
          <p:cNvSpPr/>
          <p:nvPr/>
        </p:nvSpPr>
        <p:spPr>
          <a:xfrm>
            <a:off x="2833322" y="3651117"/>
            <a:ext cx="216000" cy="144000"/>
          </a:xfrm>
          <a:prstGeom prst="mathMinus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" name="十字形 11"/>
          <p:cNvSpPr/>
          <p:nvPr/>
        </p:nvSpPr>
        <p:spPr>
          <a:xfrm>
            <a:off x="1489097" y="4205886"/>
            <a:ext cx="180000" cy="180000"/>
          </a:xfrm>
          <a:prstGeom prst="plus">
            <a:avLst>
              <a:gd name="adj" fmla="val 4732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" name="减号 12"/>
          <p:cNvSpPr/>
          <p:nvPr/>
        </p:nvSpPr>
        <p:spPr>
          <a:xfrm>
            <a:off x="2833322" y="4241886"/>
            <a:ext cx="216000" cy="144000"/>
          </a:xfrm>
          <a:prstGeom prst="mathMinus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" name="流程图: 或者 13"/>
          <p:cNvSpPr/>
          <p:nvPr/>
        </p:nvSpPr>
        <p:spPr>
          <a:xfrm>
            <a:off x="1048349" y="2247543"/>
            <a:ext cx="216000" cy="216000"/>
          </a:xfrm>
          <a:prstGeom prst="flowChartOr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5" name="直接箭头连接符 14"/>
          <p:cNvCxnSpPr>
            <a:stCxn id="14" idx="1"/>
          </p:cNvCxnSpPr>
          <p:nvPr/>
        </p:nvCxnSpPr>
        <p:spPr>
          <a:xfrm flipH="1" flipV="1">
            <a:off x="795130" y="1898111"/>
            <a:ext cx="284851" cy="381064"/>
          </a:xfrm>
          <a:prstGeom prst="straightConnector1">
            <a:avLst/>
          </a:prstGeom>
          <a:ln w="50800">
            <a:solidFill>
              <a:srgbClr val="00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流程图: 或者 15"/>
          <p:cNvSpPr/>
          <p:nvPr/>
        </p:nvSpPr>
        <p:spPr>
          <a:xfrm>
            <a:off x="3472940" y="1976931"/>
            <a:ext cx="216000" cy="216000"/>
          </a:xfrm>
          <a:prstGeom prst="flowChartOr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3172891" y="2176705"/>
            <a:ext cx="333854" cy="364917"/>
          </a:xfrm>
          <a:prstGeom prst="straightConnector1">
            <a:avLst/>
          </a:prstGeom>
          <a:ln w="50800">
            <a:solidFill>
              <a:srgbClr val="00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2069857" y="762004"/>
            <a:ext cx="469912" cy="0"/>
          </a:xfrm>
          <a:prstGeom prst="straightConnector1">
            <a:avLst/>
          </a:prstGeom>
          <a:ln w="50800">
            <a:solidFill>
              <a:srgbClr val="00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198387" y="798601"/>
                <a:ext cx="3366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𝑰</m:t>
                      </m:r>
                    </m:oMath>
                  </m:oMathPara>
                </a14:m>
                <a:endParaRPr lang="zh-CN" altLang="en-US" sz="28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387" y="798601"/>
                <a:ext cx="336631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/>
          <p:cNvCxnSpPr/>
          <p:nvPr/>
        </p:nvCxnSpPr>
        <p:spPr>
          <a:xfrm>
            <a:off x="1851266" y="2544424"/>
            <a:ext cx="809883" cy="0"/>
          </a:xfrm>
          <a:prstGeom prst="straightConnector1">
            <a:avLst/>
          </a:prstGeom>
          <a:ln w="50800">
            <a:solidFill>
              <a:srgbClr val="CC0066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2069857" y="2112880"/>
                <a:ext cx="355867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1" i="1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CC0066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𝑬</m:t>
                          </m:r>
                        </m:e>
                      </m:acc>
                    </m:oMath>
                  </m:oMathPara>
                </a14:m>
                <a:endParaRPr lang="zh-CN" altLang="en-US" sz="2400" b="1" dirty="0">
                  <a:solidFill>
                    <a:srgbClr val="CC0066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857" y="2112880"/>
                <a:ext cx="355867" cy="4140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流程图: 或者 21"/>
          <p:cNvSpPr/>
          <p:nvPr/>
        </p:nvSpPr>
        <p:spPr>
          <a:xfrm>
            <a:off x="2102756" y="3471425"/>
            <a:ext cx="216000" cy="216000"/>
          </a:xfrm>
          <a:prstGeom prst="flowChartOr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1840167" y="3342795"/>
            <a:ext cx="649987" cy="0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2092953" y="2950547"/>
                <a:ext cx="3382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𝒗</m:t>
                          </m:r>
                        </m:e>
                      </m:acc>
                    </m:oMath>
                  </m:oMathPara>
                </a14:m>
                <a:endParaRPr lang="zh-CN" altLang="en-US" sz="2400" b="1" dirty="0">
                  <a:solidFill>
                    <a:srgbClr val="0066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953" y="2950547"/>
                <a:ext cx="33823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24"/>
          <p:cNvCxnSpPr/>
          <p:nvPr/>
        </p:nvCxnSpPr>
        <p:spPr>
          <a:xfrm>
            <a:off x="2318756" y="3579425"/>
            <a:ext cx="419005" cy="0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2326627" y="3687425"/>
                <a:ext cx="487249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627" y="3687425"/>
                <a:ext cx="487249" cy="4140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箭头连接符 26"/>
          <p:cNvCxnSpPr/>
          <p:nvPr/>
        </p:nvCxnSpPr>
        <p:spPr>
          <a:xfrm flipH="1">
            <a:off x="1439102" y="3579425"/>
            <a:ext cx="649987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761191" y="3682797"/>
                <a:ext cx="492058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191" y="3682797"/>
                <a:ext cx="492058" cy="4140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865144" y="4173621"/>
                <a:ext cx="6091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+</m:t>
                      </m:r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𝑸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44" y="4173621"/>
                <a:ext cx="60914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000" r="-9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3110129" y="4142843"/>
                <a:ext cx="6091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𝑸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129" y="4142843"/>
                <a:ext cx="609141" cy="369332"/>
              </a:xfrm>
              <a:prstGeom prst="rect">
                <a:avLst/>
              </a:prstGeom>
              <a:blipFill rotWithShape="0">
                <a:blip r:embed="rId9"/>
                <a:stretch>
                  <a:fillRect r="-9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/>
          <p:cNvSpPr txBox="1"/>
          <p:nvPr/>
        </p:nvSpPr>
        <p:spPr>
          <a:xfrm>
            <a:off x="1578097" y="1222456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外电路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81062" y="2868776"/>
            <a:ext cx="2968284" cy="1785713"/>
          </a:xfrm>
          <a:prstGeom prst="rect">
            <a:avLst/>
          </a:prstGeom>
          <a:noFill/>
          <a:ln w="508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91160" y="4637579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内电路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1136085" y="5566450"/>
                <a:ext cx="2307042" cy="9575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𝜀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−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+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𝑺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85" y="5566450"/>
                <a:ext cx="2307042" cy="95750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圆柱形 36"/>
          <p:cNvSpPr/>
          <p:nvPr/>
        </p:nvSpPr>
        <p:spPr>
          <a:xfrm>
            <a:off x="6913154" y="624143"/>
            <a:ext cx="147782" cy="2833200"/>
          </a:xfrm>
          <a:prstGeom prst="can">
            <a:avLst>
              <a:gd name="adj" fmla="val 48288"/>
            </a:avLst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 flipV="1">
            <a:off x="6820790" y="1317066"/>
            <a:ext cx="0" cy="90764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6684305" y="966206"/>
                <a:ext cx="28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𝑰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305" y="966206"/>
                <a:ext cx="288541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8511" r="-10638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乘号 39"/>
          <p:cNvSpPr/>
          <p:nvPr/>
        </p:nvSpPr>
        <p:spPr>
          <a:xfrm>
            <a:off x="7140282" y="582059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1" name="乘号 40"/>
          <p:cNvSpPr/>
          <p:nvPr/>
        </p:nvSpPr>
        <p:spPr>
          <a:xfrm>
            <a:off x="7764860" y="575920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2" name="乘号 41"/>
          <p:cNvSpPr/>
          <p:nvPr/>
        </p:nvSpPr>
        <p:spPr>
          <a:xfrm>
            <a:off x="8365363" y="582059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3" name="乘号 42"/>
          <p:cNvSpPr/>
          <p:nvPr/>
        </p:nvSpPr>
        <p:spPr>
          <a:xfrm>
            <a:off x="8989941" y="575920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4" name="乘号 43"/>
          <p:cNvSpPr/>
          <p:nvPr/>
        </p:nvSpPr>
        <p:spPr>
          <a:xfrm>
            <a:off x="7140282" y="121344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5" name="乘号 44"/>
          <p:cNvSpPr/>
          <p:nvPr/>
        </p:nvSpPr>
        <p:spPr>
          <a:xfrm>
            <a:off x="7764860" y="120730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6" name="乘号 45"/>
          <p:cNvSpPr/>
          <p:nvPr/>
        </p:nvSpPr>
        <p:spPr>
          <a:xfrm>
            <a:off x="8365363" y="121344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7" name="乘号 46"/>
          <p:cNvSpPr/>
          <p:nvPr/>
        </p:nvSpPr>
        <p:spPr>
          <a:xfrm>
            <a:off x="8989941" y="120730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8" name="乘号 47"/>
          <p:cNvSpPr/>
          <p:nvPr/>
        </p:nvSpPr>
        <p:spPr>
          <a:xfrm>
            <a:off x="7140282" y="184056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9" name="乘号 48"/>
          <p:cNvSpPr/>
          <p:nvPr/>
        </p:nvSpPr>
        <p:spPr>
          <a:xfrm>
            <a:off x="7764860" y="183442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0" name="乘号 49"/>
          <p:cNvSpPr/>
          <p:nvPr/>
        </p:nvSpPr>
        <p:spPr>
          <a:xfrm>
            <a:off x="8365363" y="184056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1" name="乘号 50"/>
          <p:cNvSpPr/>
          <p:nvPr/>
        </p:nvSpPr>
        <p:spPr>
          <a:xfrm>
            <a:off x="8989941" y="183442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2" name="乘号 51"/>
          <p:cNvSpPr/>
          <p:nvPr/>
        </p:nvSpPr>
        <p:spPr>
          <a:xfrm>
            <a:off x="7140282" y="246154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3" name="乘号 52"/>
          <p:cNvSpPr/>
          <p:nvPr/>
        </p:nvSpPr>
        <p:spPr>
          <a:xfrm>
            <a:off x="7764860" y="245540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4" name="乘号 53"/>
          <p:cNvSpPr/>
          <p:nvPr/>
        </p:nvSpPr>
        <p:spPr>
          <a:xfrm>
            <a:off x="8365363" y="246154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5" name="乘号 54"/>
          <p:cNvSpPr/>
          <p:nvPr/>
        </p:nvSpPr>
        <p:spPr>
          <a:xfrm>
            <a:off x="8989941" y="245540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6" name="乘号 55"/>
          <p:cNvSpPr/>
          <p:nvPr/>
        </p:nvSpPr>
        <p:spPr>
          <a:xfrm>
            <a:off x="7140282" y="307638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7" name="乘号 56"/>
          <p:cNvSpPr/>
          <p:nvPr/>
        </p:nvSpPr>
        <p:spPr>
          <a:xfrm>
            <a:off x="7764860" y="307024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8" name="乘号 57"/>
          <p:cNvSpPr/>
          <p:nvPr/>
        </p:nvSpPr>
        <p:spPr>
          <a:xfrm>
            <a:off x="8365363" y="307638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9" name="乘号 58"/>
          <p:cNvSpPr/>
          <p:nvPr/>
        </p:nvSpPr>
        <p:spPr>
          <a:xfrm>
            <a:off x="8989941" y="307024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0" name="图文框 59"/>
          <p:cNvSpPr/>
          <p:nvPr/>
        </p:nvSpPr>
        <p:spPr>
          <a:xfrm>
            <a:off x="7404255" y="954370"/>
            <a:ext cx="1477818" cy="1914406"/>
          </a:xfrm>
          <a:prstGeom prst="frame">
            <a:avLst>
              <a:gd name="adj1" fmla="val 7500"/>
            </a:avLst>
          </a:prstGeom>
          <a:solidFill>
            <a:srgbClr val="CCFF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5" name="Arc 14"/>
          <p:cNvSpPr>
            <a:spLocks/>
          </p:cNvSpPr>
          <p:nvPr/>
        </p:nvSpPr>
        <p:spPr bwMode="auto">
          <a:xfrm rot="7750096" flipH="1">
            <a:off x="8163327" y="1549294"/>
            <a:ext cx="628650" cy="584200"/>
          </a:xfrm>
          <a:custGeom>
            <a:avLst/>
            <a:gdLst>
              <a:gd name="T0" fmla="*/ 0 w 25441"/>
              <a:gd name="T1" fmla="*/ 9179621 h 21600"/>
              <a:gd name="T2" fmla="*/ 383847226 w 25441"/>
              <a:gd name="T3" fmla="*/ 326522065 h 21600"/>
              <a:gd name="T4" fmla="*/ 67155714 w 25441"/>
              <a:gd name="T5" fmla="*/ 427343544 h 21600"/>
              <a:gd name="T6" fmla="*/ 0 60000 65536"/>
              <a:gd name="T7" fmla="*/ 0 60000 65536"/>
              <a:gd name="T8" fmla="*/ 0 60000 65536"/>
              <a:gd name="T9" fmla="*/ 0 w 25441"/>
              <a:gd name="T10" fmla="*/ 0 h 21600"/>
              <a:gd name="T11" fmla="*/ 25441 w 254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441" h="21600" fill="none" extrusionOk="0">
                <a:moveTo>
                  <a:pt x="-1" y="463"/>
                </a:moveTo>
                <a:cubicBezTo>
                  <a:pt x="1463" y="155"/>
                  <a:pt x="2955" y="-1"/>
                  <a:pt x="4451" y="0"/>
                </a:cubicBezTo>
                <a:cubicBezTo>
                  <a:pt x="14417" y="0"/>
                  <a:pt x="23089" y="6818"/>
                  <a:pt x="25441" y="16503"/>
                </a:cubicBezTo>
              </a:path>
              <a:path w="25441" h="21600" stroke="0" extrusionOk="0">
                <a:moveTo>
                  <a:pt x="-1" y="463"/>
                </a:moveTo>
                <a:cubicBezTo>
                  <a:pt x="1463" y="155"/>
                  <a:pt x="2955" y="-1"/>
                  <a:pt x="4451" y="0"/>
                </a:cubicBezTo>
                <a:cubicBezTo>
                  <a:pt x="14417" y="0"/>
                  <a:pt x="23089" y="6818"/>
                  <a:pt x="25441" y="16503"/>
                </a:cubicBezTo>
                <a:lnTo>
                  <a:pt x="4451" y="21600"/>
                </a:lnTo>
                <a:lnTo>
                  <a:pt x="-1" y="463"/>
                </a:lnTo>
                <a:close/>
              </a:path>
            </a:pathLst>
          </a:custGeom>
          <a:noFill/>
          <a:ln w="38100">
            <a:solidFill>
              <a:srgbClr val="CC00FF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4403921" y="4209889"/>
                <a:ext cx="1958421" cy="81804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l-GR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𝜱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𝑩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921" y="4209889"/>
                <a:ext cx="1958421" cy="81804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4145020" y="5064698"/>
                <a:ext cx="2608214" cy="100642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l-GR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𝜱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𝑩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𝑆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𝑩</m:t>
                              </m:r>
                            </m:e>
                          </m:acc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𝑺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020" y="5064698"/>
                <a:ext cx="2608214" cy="100642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utoShape 2"/>
          <p:cNvSpPr>
            <a:spLocks/>
          </p:cNvSpPr>
          <p:nvPr/>
        </p:nvSpPr>
        <p:spPr bwMode="auto">
          <a:xfrm>
            <a:off x="3947054" y="4565825"/>
            <a:ext cx="267389" cy="1202225"/>
          </a:xfrm>
          <a:prstGeom prst="leftBrace">
            <a:avLst>
              <a:gd name="adj1" fmla="val 3682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80" name="直接箭头连接符 79"/>
          <p:cNvCxnSpPr/>
          <p:nvPr/>
        </p:nvCxnSpPr>
        <p:spPr>
          <a:xfrm>
            <a:off x="8939588" y="1717616"/>
            <a:ext cx="633600" cy="0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/>
              <p:cNvSpPr txBox="1"/>
              <p:nvPr/>
            </p:nvSpPr>
            <p:spPr>
              <a:xfrm>
                <a:off x="9365238" y="1265722"/>
                <a:ext cx="2693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𝒗</m:t>
                          </m:r>
                        </m:e>
                      </m:acc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1" name="文本框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238" y="1265722"/>
                <a:ext cx="269304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3636" r="-13636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文本框 81"/>
          <p:cNvSpPr txBox="1"/>
          <p:nvPr/>
        </p:nvSpPr>
        <p:spPr>
          <a:xfrm>
            <a:off x="9611735" y="1188778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动生电动势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9611734" y="2017565"/>
            <a:ext cx="19880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相对于磁场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运动</a:t>
            </a:r>
          </a:p>
        </p:txBody>
      </p:sp>
      <p:sp>
        <p:nvSpPr>
          <p:cNvPr id="84" name="圆柱形 83"/>
          <p:cNvSpPr/>
          <p:nvPr/>
        </p:nvSpPr>
        <p:spPr>
          <a:xfrm>
            <a:off x="6904491" y="3710276"/>
            <a:ext cx="147782" cy="2833200"/>
          </a:xfrm>
          <a:prstGeom prst="can">
            <a:avLst>
              <a:gd name="adj" fmla="val 48288"/>
            </a:avLst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85" name="直接箭头连接符 84"/>
          <p:cNvCxnSpPr/>
          <p:nvPr/>
        </p:nvCxnSpPr>
        <p:spPr>
          <a:xfrm flipV="1">
            <a:off x="6812127" y="4403199"/>
            <a:ext cx="0" cy="90764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/>
              <p:cNvSpPr txBox="1"/>
              <p:nvPr/>
            </p:nvSpPr>
            <p:spPr>
              <a:xfrm>
                <a:off x="6675642" y="4052339"/>
                <a:ext cx="28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𝑰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6" name="文本框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642" y="4052339"/>
                <a:ext cx="288541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8511" r="-10638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乘号 86"/>
          <p:cNvSpPr/>
          <p:nvPr/>
        </p:nvSpPr>
        <p:spPr>
          <a:xfrm>
            <a:off x="7131619" y="366819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8" name="乘号 87"/>
          <p:cNvSpPr/>
          <p:nvPr/>
        </p:nvSpPr>
        <p:spPr>
          <a:xfrm>
            <a:off x="7756197" y="366205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9" name="乘号 88"/>
          <p:cNvSpPr/>
          <p:nvPr/>
        </p:nvSpPr>
        <p:spPr>
          <a:xfrm>
            <a:off x="8356700" y="366819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0" name="乘号 89"/>
          <p:cNvSpPr/>
          <p:nvPr/>
        </p:nvSpPr>
        <p:spPr>
          <a:xfrm>
            <a:off x="8981278" y="366205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1" name="乘号 90"/>
          <p:cNvSpPr/>
          <p:nvPr/>
        </p:nvSpPr>
        <p:spPr>
          <a:xfrm>
            <a:off x="7131619" y="429957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2" name="乘号 91"/>
          <p:cNvSpPr/>
          <p:nvPr/>
        </p:nvSpPr>
        <p:spPr>
          <a:xfrm>
            <a:off x="7756197" y="429343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3" name="乘号 92"/>
          <p:cNvSpPr/>
          <p:nvPr/>
        </p:nvSpPr>
        <p:spPr>
          <a:xfrm>
            <a:off x="8356700" y="429957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4" name="乘号 93"/>
          <p:cNvSpPr/>
          <p:nvPr/>
        </p:nvSpPr>
        <p:spPr>
          <a:xfrm>
            <a:off x="8981278" y="429343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5" name="乘号 94"/>
          <p:cNvSpPr/>
          <p:nvPr/>
        </p:nvSpPr>
        <p:spPr>
          <a:xfrm>
            <a:off x="7131619" y="492669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6" name="乘号 95"/>
          <p:cNvSpPr/>
          <p:nvPr/>
        </p:nvSpPr>
        <p:spPr>
          <a:xfrm>
            <a:off x="7756197" y="492055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7" name="乘号 96"/>
          <p:cNvSpPr/>
          <p:nvPr/>
        </p:nvSpPr>
        <p:spPr>
          <a:xfrm>
            <a:off x="8356700" y="492669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8" name="乘号 97"/>
          <p:cNvSpPr/>
          <p:nvPr/>
        </p:nvSpPr>
        <p:spPr>
          <a:xfrm>
            <a:off x="8981278" y="492055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9" name="乘号 98"/>
          <p:cNvSpPr/>
          <p:nvPr/>
        </p:nvSpPr>
        <p:spPr>
          <a:xfrm>
            <a:off x="7131619" y="554767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0" name="乘号 99"/>
          <p:cNvSpPr/>
          <p:nvPr/>
        </p:nvSpPr>
        <p:spPr>
          <a:xfrm>
            <a:off x="7756197" y="5541537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1" name="乘号 100"/>
          <p:cNvSpPr/>
          <p:nvPr/>
        </p:nvSpPr>
        <p:spPr>
          <a:xfrm>
            <a:off x="8356700" y="554767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2" name="乘号 101"/>
          <p:cNvSpPr/>
          <p:nvPr/>
        </p:nvSpPr>
        <p:spPr>
          <a:xfrm>
            <a:off x="8981278" y="5541537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3" name="乘号 102"/>
          <p:cNvSpPr/>
          <p:nvPr/>
        </p:nvSpPr>
        <p:spPr>
          <a:xfrm>
            <a:off x="7131619" y="6162518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4" name="乘号 103"/>
          <p:cNvSpPr/>
          <p:nvPr/>
        </p:nvSpPr>
        <p:spPr>
          <a:xfrm>
            <a:off x="7756197" y="6156379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5" name="乘号 104"/>
          <p:cNvSpPr/>
          <p:nvPr/>
        </p:nvSpPr>
        <p:spPr>
          <a:xfrm>
            <a:off x="8356700" y="6162518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6" name="乘号 105"/>
          <p:cNvSpPr/>
          <p:nvPr/>
        </p:nvSpPr>
        <p:spPr>
          <a:xfrm>
            <a:off x="8981278" y="6156379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7" name="图文框 106"/>
          <p:cNvSpPr/>
          <p:nvPr/>
        </p:nvSpPr>
        <p:spPr>
          <a:xfrm>
            <a:off x="7395592" y="4040503"/>
            <a:ext cx="1477818" cy="1914406"/>
          </a:xfrm>
          <a:prstGeom prst="frame">
            <a:avLst>
              <a:gd name="adj1" fmla="val 7500"/>
            </a:avLst>
          </a:prstGeom>
          <a:solidFill>
            <a:srgbClr val="CCFF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8" name="Arc 14"/>
          <p:cNvSpPr>
            <a:spLocks/>
          </p:cNvSpPr>
          <p:nvPr/>
        </p:nvSpPr>
        <p:spPr bwMode="auto">
          <a:xfrm rot="7750096" flipH="1">
            <a:off x="8154664" y="4635427"/>
            <a:ext cx="628650" cy="584200"/>
          </a:xfrm>
          <a:custGeom>
            <a:avLst/>
            <a:gdLst>
              <a:gd name="T0" fmla="*/ 0 w 25441"/>
              <a:gd name="T1" fmla="*/ 9179621 h 21600"/>
              <a:gd name="T2" fmla="*/ 383847226 w 25441"/>
              <a:gd name="T3" fmla="*/ 326522065 h 21600"/>
              <a:gd name="T4" fmla="*/ 67155714 w 25441"/>
              <a:gd name="T5" fmla="*/ 427343544 h 21600"/>
              <a:gd name="T6" fmla="*/ 0 60000 65536"/>
              <a:gd name="T7" fmla="*/ 0 60000 65536"/>
              <a:gd name="T8" fmla="*/ 0 60000 65536"/>
              <a:gd name="T9" fmla="*/ 0 w 25441"/>
              <a:gd name="T10" fmla="*/ 0 h 21600"/>
              <a:gd name="T11" fmla="*/ 25441 w 254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441" h="21600" fill="none" extrusionOk="0">
                <a:moveTo>
                  <a:pt x="-1" y="463"/>
                </a:moveTo>
                <a:cubicBezTo>
                  <a:pt x="1463" y="155"/>
                  <a:pt x="2955" y="-1"/>
                  <a:pt x="4451" y="0"/>
                </a:cubicBezTo>
                <a:cubicBezTo>
                  <a:pt x="14417" y="0"/>
                  <a:pt x="23089" y="6818"/>
                  <a:pt x="25441" y="16503"/>
                </a:cubicBezTo>
              </a:path>
              <a:path w="25441" h="21600" stroke="0" extrusionOk="0">
                <a:moveTo>
                  <a:pt x="-1" y="463"/>
                </a:moveTo>
                <a:cubicBezTo>
                  <a:pt x="1463" y="155"/>
                  <a:pt x="2955" y="-1"/>
                  <a:pt x="4451" y="0"/>
                </a:cubicBezTo>
                <a:cubicBezTo>
                  <a:pt x="14417" y="0"/>
                  <a:pt x="23089" y="6818"/>
                  <a:pt x="25441" y="16503"/>
                </a:cubicBezTo>
                <a:lnTo>
                  <a:pt x="4451" y="21600"/>
                </a:lnTo>
                <a:lnTo>
                  <a:pt x="-1" y="463"/>
                </a:lnTo>
                <a:close/>
              </a:path>
            </a:pathLst>
          </a:custGeom>
          <a:noFill/>
          <a:ln w="38100">
            <a:solidFill>
              <a:srgbClr val="CC00FF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9603072" y="4117895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感生电动势</a:t>
            </a:r>
          </a:p>
        </p:txBody>
      </p:sp>
      <p:sp>
        <p:nvSpPr>
          <p:cNvPr id="112" name="文本框 111"/>
          <p:cNvSpPr txBox="1"/>
          <p:nvPr/>
        </p:nvSpPr>
        <p:spPr>
          <a:xfrm>
            <a:off x="9603071" y="5177586"/>
            <a:ext cx="19880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磁场随时间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/>
              <p:cNvSpPr txBox="1"/>
              <p:nvPr/>
            </p:nvSpPr>
            <p:spPr>
              <a:xfrm>
                <a:off x="9999787" y="4715229"/>
                <a:ext cx="11741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𝑰</m:t>
                      </m:r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𝒌𝒕</m:t>
                      </m:r>
                    </m:oMath>
                  </m:oMathPara>
                </a14:m>
                <a:endParaRPr lang="zh-CN" altLang="en-US" sz="28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3" name="文本框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787" y="4715229"/>
                <a:ext cx="1174168" cy="43088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0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6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9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5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4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0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9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2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8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1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4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0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3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6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9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9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2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5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1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4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7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0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3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6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9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2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5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8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1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4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7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0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3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6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9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2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5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8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1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9" grpId="0"/>
      <p:bldP spid="21" grpId="0"/>
      <p:bldP spid="22" grpId="0" animBg="1"/>
      <p:bldP spid="24" grpId="0"/>
      <p:bldP spid="26" grpId="0"/>
      <p:bldP spid="28" grpId="0"/>
      <p:bldP spid="29" grpId="0"/>
      <p:bldP spid="30" grpId="0"/>
      <p:bldP spid="31" grpId="0"/>
      <p:bldP spid="32" grpId="0" animBg="1"/>
      <p:bldP spid="33" grpId="0"/>
      <p:bldP spid="34" grpId="0" animBg="1"/>
      <p:bldP spid="37" grpId="0" animBg="1"/>
      <p:bldP spid="39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5" grpId="0" animBg="1"/>
      <p:bldP spid="76" grpId="0"/>
      <p:bldP spid="77" grpId="0"/>
      <p:bldP spid="78" grpId="0" animBg="1"/>
      <p:bldP spid="81" grpId="0"/>
      <p:bldP spid="82" grpId="0"/>
      <p:bldP spid="83" grpId="0"/>
      <p:bldP spid="84" grpId="0" animBg="1"/>
      <p:bldP spid="86" grpId="0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11" grpId="0"/>
      <p:bldP spid="112" grpId="0"/>
      <p:bldP spid="1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1009" y="291952"/>
            <a:ext cx="4123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第二节 感应电动势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03118" y="938283"/>
            <a:ext cx="2863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一 动生电动势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3118" y="1523058"/>
            <a:ext cx="80121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当</a:t>
            </a:r>
            <a:r>
              <a:rPr lang="zh-CN" altLang="en-US" sz="3200" b="1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磁场不随时间变化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时，</a:t>
            </a:r>
            <a:r>
              <a:rPr lang="zh-CN" altLang="en-US" sz="3200" b="1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导体在磁场中运动</a:t>
            </a:r>
            <a:endParaRPr lang="en-US" altLang="zh-CN" sz="3200" b="1" dirty="0">
              <a:solidFill>
                <a:srgbClr val="0000CC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所产生的感应电动势称为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动生电动势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p:sp>
        <p:nvSpPr>
          <p:cNvPr id="5" name="乘号 4"/>
          <p:cNvSpPr/>
          <p:nvPr/>
        </p:nvSpPr>
        <p:spPr>
          <a:xfrm>
            <a:off x="8120479" y="242439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乘号 5"/>
          <p:cNvSpPr/>
          <p:nvPr/>
        </p:nvSpPr>
        <p:spPr>
          <a:xfrm>
            <a:off x="8745057" y="241825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" name="乘号 6"/>
          <p:cNvSpPr/>
          <p:nvPr/>
        </p:nvSpPr>
        <p:spPr>
          <a:xfrm>
            <a:off x="9345560" y="242439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乘号 7"/>
          <p:cNvSpPr/>
          <p:nvPr/>
        </p:nvSpPr>
        <p:spPr>
          <a:xfrm>
            <a:off x="9970138" y="241825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" name="乘号 8"/>
          <p:cNvSpPr/>
          <p:nvPr/>
        </p:nvSpPr>
        <p:spPr>
          <a:xfrm>
            <a:off x="8120479" y="3055778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" name="乘号 9"/>
          <p:cNvSpPr/>
          <p:nvPr/>
        </p:nvSpPr>
        <p:spPr>
          <a:xfrm>
            <a:off x="8745057" y="3049639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1" name="乘号 10"/>
          <p:cNvSpPr/>
          <p:nvPr/>
        </p:nvSpPr>
        <p:spPr>
          <a:xfrm>
            <a:off x="9345560" y="3055778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" name="乘号 11"/>
          <p:cNvSpPr/>
          <p:nvPr/>
        </p:nvSpPr>
        <p:spPr>
          <a:xfrm>
            <a:off x="9970138" y="3049639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" name="乘号 12"/>
          <p:cNvSpPr/>
          <p:nvPr/>
        </p:nvSpPr>
        <p:spPr>
          <a:xfrm>
            <a:off x="8120479" y="3682898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" name="乘号 13"/>
          <p:cNvSpPr/>
          <p:nvPr/>
        </p:nvSpPr>
        <p:spPr>
          <a:xfrm>
            <a:off x="8745057" y="3676759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5" name="乘号 14"/>
          <p:cNvSpPr/>
          <p:nvPr/>
        </p:nvSpPr>
        <p:spPr>
          <a:xfrm>
            <a:off x="9345560" y="3682898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6" name="乘号 15"/>
          <p:cNvSpPr/>
          <p:nvPr/>
        </p:nvSpPr>
        <p:spPr>
          <a:xfrm>
            <a:off x="9970138" y="3676759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7" name="乘号 16"/>
          <p:cNvSpPr/>
          <p:nvPr/>
        </p:nvSpPr>
        <p:spPr>
          <a:xfrm>
            <a:off x="8120479" y="4303879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8" name="乘号 17"/>
          <p:cNvSpPr/>
          <p:nvPr/>
        </p:nvSpPr>
        <p:spPr>
          <a:xfrm>
            <a:off x="8745057" y="4297740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9" name="乘号 18"/>
          <p:cNvSpPr/>
          <p:nvPr/>
        </p:nvSpPr>
        <p:spPr>
          <a:xfrm>
            <a:off x="9345560" y="4303879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0" name="乘号 19"/>
          <p:cNvSpPr/>
          <p:nvPr/>
        </p:nvSpPr>
        <p:spPr>
          <a:xfrm>
            <a:off x="9970138" y="4297740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22287" y="3548062"/>
            <a:ext cx="65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7" name="圆柱形 26"/>
          <p:cNvSpPr/>
          <p:nvPr/>
        </p:nvSpPr>
        <p:spPr>
          <a:xfrm>
            <a:off x="9027765" y="2520398"/>
            <a:ext cx="139978" cy="1936035"/>
          </a:xfrm>
          <a:prstGeom prst="can">
            <a:avLst>
              <a:gd name="adj" fmla="val 48288"/>
            </a:avLst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9241363" y="3518067"/>
            <a:ext cx="633600" cy="0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9611597" y="3066173"/>
                <a:ext cx="2693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𝒗</m:t>
                          </m:r>
                        </m:e>
                      </m:acc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597" y="3066173"/>
                <a:ext cx="26930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3636" r="-13636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8383410" y="2706256"/>
                <a:ext cx="37670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0000CC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rgbClr val="0000CC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410" y="2706256"/>
                <a:ext cx="376705" cy="4140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箭头连接符 30"/>
          <p:cNvCxnSpPr/>
          <p:nvPr/>
        </p:nvCxnSpPr>
        <p:spPr>
          <a:xfrm flipV="1">
            <a:off x="8934930" y="3224066"/>
            <a:ext cx="0" cy="611141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8616304" y="3344970"/>
                <a:ext cx="312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𝜺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04" y="3344970"/>
                <a:ext cx="312585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十字形 33"/>
          <p:cNvSpPr/>
          <p:nvPr/>
        </p:nvSpPr>
        <p:spPr>
          <a:xfrm>
            <a:off x="9106003" y="2264843"/>
            <a:ext cx="180000" cy="180000"/>
          </a:xfrm>
          <a:prstGeom prst="plus">
            <a:avLst>
              <a:gd name="adj" fmla="val 4732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5" name="减号 34"/>
          <p:cNvSpPr/>
          <p:nvPr/>
        </p:nvSpPr>
        <p:spPr>
          <a:xfrm>
            <a:off x="9083439" y="4480813"/>
            <a:ext cx="216000" cy="144000"/>
          </a:xfrm>
          <a:prstGeom prst="mathMinus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8849160" y="2151066"/>
                <a:ext cx="328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𝑳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60" y="2151066"/>
                <a:ext cx="32861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407" r="-7407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512354" y="2571877"/>
                <a:ext cx="577273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内自由电子受到磁场的作用：</a:t>
                </a: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54" y="2571877"/>
                <a:ext cx="5772734" cy="584775"/>
              </a:xfrm>
              <a:prstGeom prst="rect">
                <a:avLst/>
              </a:prstGeom>
              <a:blipFill rotWithShape="0">
                <a:blip r:embed="rId6"/>
                <a:stretch>
                  <a:fillRect t="-16667" r="-1795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/>
          <p:cNvSpPr txBox="1"/>
          <p:nvPr/>
        </p:nvSpPr>
        <p:spPr>
          <a:xfrm>
            <a:off x="5638800" y="297410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9096943" y="3637338"/>
            <a:ext cx="0" cy="504000"/>
          </a:xfrm>
          <a:prstGeom prst="straightConnector1">
            <a:avLst/>
          </a:prstGeom>
          <a:ln w="38100">
            <a:solidFill>
              <a:srgbClr val="CC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9166202" y="3716542"/>
                <a:ext cx="269304" cy="424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1" i="1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CC0066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𝒇</m:t>
                          </m:r>
                        </m:e>
                      </m:acc>
                    </m:oMath>
                  </m:oMathPara>
                </a14:m>
                <a:endParaRPr lang="zh-CN" altLang="en-US" sz="2400" b="1" dirty="0">
                  <a:solidFill>
                    <a:srgbClr val="CC0066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202" y="3716542"/>
                <a:ext cx="269304" cy="42479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2268039" y="3111832"/>
                <a:ext cx="2433680" cy="5302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𝒇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𝑒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𝒗</m:t>
                              </m:r>
                            </m:e>
                          </m:acc>
                          <m:r>
                            <a:rPr lang="en-US" altLang="zh-CN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𝑩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CN" altLang="en-US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039" y="3111832"/>
                <a:ext cx="2433680" cy="5302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/>
          <p:cNvSpPr txBox="1"/>
          <p:nvPr/>
        </p:nvSpPr>
        <p:spPr>
          <a:xfrm>
            <a:off x="500826" y="3595589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定义非静电场：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874100" y="4161423"/>
                <a:ext cx="2869183" cy="930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𝒇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𝑒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𝒗</m:t>
                          </m:r>
                        </m:e>
                      </m:acc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00" y="4161423"/>
                <a:ext cx="2869183" cy="93057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utoShape 2"/>
          <p:cNvSpPr>
            <a:spLocks/>
          </p:cNvSpPr>
          <p:nvPr/>
        </p:nvSpPr>
        <p:spPr bwMode="auto">
          <a:xfrm>
            <a:off x="3864374" y="4263488"/>
            <a:ext cx="169503" cy="948284"/>
          </a:xfrm>
          <a:prstGeom prst="leftBrace">
            <a:avLst>
              <a:gd name="adj1" fmla="val 3682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120369" y="4023961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大小：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4116557" y="4728693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方向：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5260804" y="4136627"/>
                <a:ext cx="22453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𝑣𝐵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04" y="4136627"/>
                <a:ext cx="2245358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5324513" y="4778822"/>
                <a:ext cx="910506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𝒗</m:t>
                          </m:r>
                        </m:e>
                      </m:acc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513" y="4778822"/>
                <a:ext cx="910506" cy="48314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本框 51"/>
          <p:cNvSpPr txBox="1"/>
          <p:nvPr/>
        </p:nvSpPr>
        <p:spPr>
          <a:xfrm>
            <a:off x="497837" y="5191681"/>
            <a:ext cx="3892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动生电动势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的定义：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1595188" y="5611380"/>
                <a:ext cx="2443618" cy="1004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88" y="5611380"/>
                <a:ext cx="2443618" cy="100424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4077312" y="5613080"/>
                <a:ext cx="2821863" cy="1004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𝒗</m:t>
                                  </m:r>
                                </m:e>
                              </m:acc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𝑩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312" y="5613080"/>
                <a:ext cx="2821863" cy="100424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椭圆 54"/>
          <p:cNvSpPr/>
          <p:nvPr/>
        </p:nvSpPr>
        <p:spPr>
          <a:xfrm>
            <a:off x="9022550" y="3489954"/>
            <a:ext cx="144000" cy="14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6" name="减号 55"/>
          <p:cNvSpPr/>
          <p:nvPr/>
        </p:nvSpPr>
        <p:spPr>
          <a:xfrm>
            <a:off x="9023871" y="3506139"/>
            <a:ext cx="144000" cy="108000"/>
          </a:xfrm>
          <a:prstGeom prst="mathMinus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157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7" grpId="0" animBg="1"/>
      <p:bldP spid="29" grpId="0"/>
      <p:bldP spid="30" grpId="0"/>
      <p:bldP spid="32" grpId="0"/>
      <p:bldP spid="34" grpId="0" animBg="1"/>
      <p:bldP spid="35" grpId="0" animBg="1"/>
      <p:bldP spid="36" grpId="0"/>
      <p:bldP spid="38" grpId="0"/>
      <p:bldP spid="42" grpId="0"/>
      <p:bldP spid="44" grpId="0"/>
      <p:bldP spid="45" grpId="0"/>
      <p:bldP spid="46" grpId="0"/>
      <p:bldP spid="47" grpId="0" animBg="1"/>
      <p:bldP spid="48" grpId="0"/>
      <p:bldP spid="49" grpId="0"/>
      <p:bldP spid="50" grpId="0"/>
      <p:bldP spid="51" grpId="0"/>
      <p:bldP spid="52" grpId="0"/>
      <p:bldP spid="54" grpId="0"/>
      <p:bldP spid="53" grpId="0"/>
      <p:bldP spid="55" grpId="0" animBg="1"/>
      <p:bldP spid="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70462" y="327301"/>
                <a:ext cx="11546751" cy="10063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：金属杆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𝒐𝒂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长为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，在均匀磁场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𝑩</m:t>
                        </m:r>
                      </m:e>
                    </m:acc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中以角速度</a:t>
                </a:r>
                <a14:m>
                  <m:oMath xmlns:m="http://schemas.openxmlformats.org/officeDocument/2006/math">
                    <m:r>
                      <a:rPr lang="zh-CN" altLang="en-US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𝝎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绕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𝑶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点做逆时针转动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。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  <a:sym typeface="Wingdings" panose="05000000000000000000" pitchFamily="2" charset="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求杆上的感应电动势大小，方向。</a:t>
                </a:r>
                <a:endParaRPr lang="zh-CN" altLang="en-US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62" y="327301"/>
                <a:ext cx="11546751" cy="1006366"/>
              </a:xfrm>
              <a:prstGeom prst="rect">
                <a:avLst/>
              </a:prstGeom>
              <a:blipFill rotWithShape="0">
                <a:blip r:embed="rId2"/>
                <a:stretch>
                  <a:fillRect l="-1109" t="-3030" b="-1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70462" y="1334147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094315" y="1278251"/>
                <a:ext cx="7040710" cy="587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方法一：根据动生电动势定义，取微元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𝒅</m:t>
                    </m:r>
                    <m:acc>
                      <m:accPr>
                        <m:chr m:val="⃗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𝒍</m:t>
                        </m:r>
                      </m:e>
                    </m:acc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15" y="1278251"/>
                <a:ext cx="7040710" cy="587277"/>
              </a:xfrm>
              <a:prstGeom prst="rect">
                <a:avLst/>
              </a:prstGeom>
              <a:blipFill rotWithShape="0">
                <a:blip r:embed="rId3"/>
                <a:stretch>
                  <a:fillRect l="-1820" t="-4167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乘号 4"/>
          <p:cNvSpPr/>
          <p:nvPr/>
        </p:nvSpPr>
        <p:spPr>
          <a:xfrm>
            <a:off x="8333519" y="1333508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乘号 5"/>
          <p:cNvSpPr/>
          <p:nvPr/>
        </p:nvSpPr>
        <p:spPr>
          <a:xfrm>
            <a:off x="8958097" y="1327369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" name="乘号 6"/>
          <p:cNvSpPr/>
          <p:nvPr/>
        </p:nvSpPr>
        <p:spPr>
          <a:xfrm>
            <a:off x="9558600" y="1333508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乘号 7"/>
          <p:cNvSpPr/>
          <p:nvPr/>
        </p:nvSpPr>
        <p:spPr>
          <a:xfrm>
            <a:off x="10183178" y="1327369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" name="乘号 8"/>
          <p:cNvSpPr/>
          <p:nvPr/>
        </p:nvSpPr>
        <p:spPr>
          <a:xfrm>
            <a:off x="8333519" y="1964891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" name="乘号 9"/>
          <p:cNvSpPr/>
          <p:nvPr/>
        </p:nvSpPr>
        <p:spPr>
          <a:xfrm>
            <a:off x="8958097" y="195875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1" name="乘号 10"/>
          <p:cNvSpPr/>
          <p:nvPr/>
        </p:nvSpPr>
        <p:spPr>
          <a:xfrm>
            <a:off x="9558600" y="1964891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" name="乘号 11"/>
          <p:cNvSpPr/>
          <p:nvPr/>
        </p:nvSpPr>
        <p:spPr>
          <a:xfrm>
            <a:off x="10183178" y="195875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" name="乘号 12"/>
          <p:cNvSpPr/>
          <p:nvPr/>
        </p:nvSpPr>
        <p:spPr>
          <a:xfrm>
            <a:off x="8333519" y="2592011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" name="乘号 13"/>
          <p:cNvSpPr/>
          <p:nvPr/>
        </p:nvSpPr>
        <p:spPr>
          <a:xfrm>
            <a:off x="8958097" y="258587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5" name="乘号 14"/>
          <p:cNvSpPr/>
          <p:nvPr/>
        </p:nvSpPr>
        <p:spPr>
          <a:xfrm>
            <a:off x="9558600" y="2592011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6" name="乘号 15"/>
          <p:cNvSpPr/>
          <p:nvPr/>
        </p:nvSpPr>
        <p:spPr>
          <a:xfrm>
            <a:off x="10183178" y="258587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7" name="乘号 16"/>
          <p:cNvSpPr/>
          <p:nvPr/>
        </p:nvSpPr>
        <p:spPr>
          <a:xfrm>
            <a:off x="8333519" y="321299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8" name="乘号 17"/>
          <p:cNvSpPr/>
          <p:nvPr/>
        </p:nvSpPr>
        <p:spPr>
          <a:xfrm>
            <a:off x="8958097" y="320685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9" name="乘号 18"/>
          <p:cNvSpPr/>
          <p:nvPr/>
        </p:nvSpPr>
        <p:spPr>
          <a:xfrm>
            <a:off x="9558600" y="321299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0" name="乘号 19"/>
          <p:cNvSpPr/>
          <p:nvPr/>
        </p:nvSpPr>
        <p:spPr>
          <a:xfrm>
            <a:off x="10183178" y="320685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435327" y="2457175"/>
            <a:ext cx="65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1" name="乘号 40"/>
          <p:cNvSpPr/>
          <p:nvPr/>
        </p:nvSpPr>
        <p:spPr>
          <a:xfrm>
            <a:off x="10807756" y="1327369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2" name="乘号 41"/>
          <p:cNvSpPr/>
          <p:nvPr/>
        </p:nvSpPr>
        <p:spPr>
          <a:xfrm>
            <a:off x="10807756" y="195875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3" name="乘号 42"/>
          <p:cNvSpPr/>
          <p:nvPr/>
        </p:nvSpPr>
        <p:spPr>
          <a:xfrm>
            <a:off x="10807756" y="258587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4" name="乘号 43"/>
          <p:cNvSpPr/>
          <p:nvPr/>
        </p:nvSpPr>
        <p:spPr>
          <a:xfrm>
            <a:off x="10807756" y="320685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1059905" y="2457175"/>
            <a:ext cx="65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6" name="乘号 45"/>
          <p:cNvSpPr/>
          <p:nvPr/>
        </p:nvSpPr>
        <p:spPr>
          <a:xfrm>
            <a:off x="8333519" y="382783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7" name="乘号 46"/>
          <p:cNvSpPr/>
          <p:nvPr/>
        </p:nvSpPr>
        <p:spPr>
          <a:xfrm>
            <a:off x="8958097" y="382169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8" name="乘号 47"/>
          <p:cNvSpPr/>
          <p:nvPr/>
        </p:nvSpPr>
        <p:spPr>
          <a:xfrm>
            <a:off x="9558600" y="382783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9" name="乘号 48"/>
          <p:cNvSpPr/>
          <p:nvPr/>
        </p:nvSpPr>
        <p:spPr>
          <a:xfrm>
            <a:off x="10183178" y="382169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0" name="乘号 49"/>
          <p:cNvSpPr/>
          <p:nvPr/>
        </p:nvSpPr>
        <p:spPr>
          <a:xfrm>
            <a:off x="10807756" y="382169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1" name="矩形 50"/>
          <p:cNvSpPr/>
          <p:nvPr/>
        </p:nvSpPr>
        <p:spPr>
          <a:xfrm rot="2328881">
            <a:off x="8285447" y="3043739"/>
            <a:ext cx="2520000" cy="12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2" name="矩形 51"/>
          <p:cNvSpPr/>
          <p:nvPr/>
        </p:nvSpPr>
        <p:spPr>
          <a:xfrm rot="20637080">
            <a:off x="8492506" y="1917037"/>
            <a:ext cx="2520000" cy="12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11031289" y="2936312"/>
                <a:ext cx="4007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zh-CN" altLang="en-US" sz="2400" b="1" i="1" smtClean="0">
                              <a:solidFill>
                                <a:srgbClr val="CC00FF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𝝎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rgbClr val="CC00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1289" y="2936312"/>
                <a:ext cx="400751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1538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8254027" y="2211418"/>
                <a:ext cx="331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𝒐</m:t>
                      </m:r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27" y="2211418"/>
                <a:ext cx="331821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1852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10474039" y="3879271"/>
                <a:ext cx="3446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𝒂</m:t>
                      </m:r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4039" y="3879271"/>
                <a:ext cx="344645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11014125" y="1464166"/>
                <a:ext cx="4247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𝒂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′</m:t>
                      </m:r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4125" y="1464166"/>
                <a:ext cx="42479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0145" r="-10145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9257730" y="3148686"/>
                <a:ext cx="328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𝑳</m:t>
                      </m:r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7730" y="3148686"/>
                <a:ext cx="328616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7407" r="-7407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任意多边形 60"/>
          <p:cNvSpPr/>
          <p:nvPr/>
        </p:nvSpPr>
        <p:spPr>
          <a:xfrm>
            <a:off x="8931566" y="2262909"/>
            <a:ext cx="55418" cy="267855"/>
          </a:xfrm>
          <a:custGeom>
            <a:avLst/>
            <a:gdLst>
              <a:gd name="connsiteX0" fmla="*/ 0 w 55418"/>
              <a:gd name="connsiteY0" fmla="*/ 267855 h 267855"/>
              <a:gd name="connsiteX1" fmla="*/ 46182 w 55418"/>
              <a:gd name="connsiteY1" fmla="*/ 147782 h 267855"/>
              <a:gd name="connsiteX2" fmla="*/ 55418 w 55418"/>
              <a:gd name="connsiteY2" fmla="*/ 0 h 267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418" h="267855">
                <a:moveTo>
                  <a:pt x="0" y="267855"/>
                </a:moveTo>
                <a:cubicBezTo>
                  <a:pt x="18473" y="230139"/>
                  <a:pt x="36946" y="192424"/>
                  <a:pt x="46182" y="147782"/>
                </a:cubicBezTo>
                <a:cubicBezTo>
                  <a:pt x="55418" y="103139"/>
                  <a:pt x="55418" y="51569"/>
                  <a:pt x="55418" y="0"/>
                </a:cubicBez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8989819" y="2262451"/>
                <a:ext cx="346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𝜽</m:t>
                      </m:r>
                    </m:oMath>
                  </m:oMathPara>
                </a14:m>
                <a:endParaRPr lang="zh-CN" altLang="en-US" b="1" dirty="0">
                  <a:solidFill>
                    <a:srgbClr val="0066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819" y="2262451"/>
                <a:ext cx="34624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8772" r="-8772"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1814951" y="1865528"/>
                <a:ext cx="2875915" cy="529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𝒗</m:t>
                              </m:r>
                            </m:e>
                          </m:acc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𝑩</m:t>
                              </m:r>
                            </m:e>
                          </m:acc>
                        </m:e>
                      </m:d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951" y="1865528"/>
                <a:ext cx="2875915" cy="52911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 rot="2406111">
            <a:off x="9777790" y="3305171"/>
            <a:ext cx="230909" cy="130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9564074" y="3516787"/>
                <a:ext cx="4664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𝒅𝒍</m:t>
                      </m:r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074" y="3516787"/>
                <a:ext cx="466473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6579" r="-7895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4719794" y="1951960"/>
                <a:ext cx="17590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𝑙</m:t>
                      </m:r>
                      <m:r>
                        <a:rPr lang="zh-CN" altLang="en-US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𝜔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𝐵𝑑𝑙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794" y="1951960"/>
                <a:ext cx="1759071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任意多边形 68"/>
          <p:cNvSpPr/>
          <p:nvPr/>
        </p:nvSpPr>
        <p:spPr>
          <a:xfrm>
            <a:off x="10520220" y="1653308"/>
            <a:ext cx="539685" cy="2198255"/>
          </a:xfrm>
          <a:custGeom>
            <a:avLst/>
            <a:gdLst>
              <a:gd name="connsiteX0" fmla="*/ 0 w 565345"/>
              <a:gd name="connsiteY0" fmla="*/ 2198255 h 2198255"/>
              <a:gd name="connsiteX1" fmla="*/ 544945 w 565345"/>
              <a:gd name="connsiteY1" fmla="*/ 1136073 h 2198255"/>
              <a:gd name="connsiteX2" fmla="*/ 397163 w 565345"/>
              <a:gd name="connsiteY2" fmla="*/ 0 h 2198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5345" h="2198255">
                <a:moveTo>
                  <a:pt x="0" y="2198255"/>
                </a:moveTo>
                <a:cubicBezTo>
                  <a:pt x="239375" y="1850352"/>
                  <a:pt x="478751" y="1502449"/>
                  <a:pt x="544945" y="1136073"/>
                </a:cubicBezTo>
                <a:cubicBezTo>
                  <a:pt x="611139" y="769697"/>
                  <a:pt x="504151" y="384848"/>
                  <a:pt x="397163" y="0"/>
                </a:cubicBezTo>
              </a:path>
            </a:pathLst>
          </a:custGeom>
          <a:noFill/>
          <a:ln w="38100">
            <a:solidFill>
              <a:srgbClr val="CC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71" name="直接箭头连接符 70"/>
          <p:cNvCxnSpPr/>
          <p:nvPr/>
        </p:nvCxnSpPr>
        <p:spPr>
          <a:xfrm flipV="1">
            <a:off x="10895250" y="2959998"/>
            <a:ext cx="102686" cy="233491"/>
          </a:xfrm>
          <a:prstGeom prst="straightConnector1">
            <a:avLst/>
          </a:prstGeom>
          <a:ln w="38100">
            <a:solidFill>
              <a:srgbClr val="CC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 flipV="1">
            <a:off x="9916859" y="2864636"/>
            <a:ext cx="316800" cy="4466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9928355" y="2597955"/>
                <a:ext cx="3382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𝒗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355" y="2597955"/>
                <a:ext cx="338233" cy="369332"/>
              </a:xfrm>
              <a:prstGeom prst="rect">
                <a:avLst/>
              </a:prstGeom>
              <a:blipFill rotWithShape="0">
                <a:blip r:embed="rId13"/>
                <a:stretch>
                  <a:fillRect r="-1818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1320808" y="2706778"/>
                <a:ext cx="1676806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zh-CN" altLang="en-US" sz="2800" dirty="0">
                          <a:latin typeface="Cambria Math" charset="0"/>
                          <a:ea typeface="SimHei" charset="-122"/>
                          <a:cs typeface="SimHei" charset="-122"/>
                        </a:rPr>
                        <m:t>∫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808" y="2706778"/>
                <a:ext cx="1676806" cy="44723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2944019" y="2434125"/>
                <a:ext cx="2322815" cy="9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nary>
                        <m:nary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sup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𝑙</m:t>
                          </m:r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𝜔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𝐵</m:t>
                          </m:r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𝑑𝑙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019" y="2434125"/>
                <a:ext cx="2322815" cy="97712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5199068" y="2487050"/>
                <a:ext cx="1970539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r>
                        <a:rPr lang="zh-CN" altLang="en-US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𝜔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𝐵</m:t>
                      </m:r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068" y="2487050"/>
                <a:ext cx="1970539" cy="80663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3923605" y="3380432"/>
                <a:ext cx="26003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---</a:t>
                </a:r>
                <a:r>
                  <a:rPr lang="zh-CN" altLang="en-US" sz="28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方向从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</m:oMath>
                </a14:m>
                <a:r>
                  <a:rPr lang="zh-CN" altLang="en-US" sz="28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endParaRPr lang="zh-CN" altLang="en-US" sz="28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605" y="3380432"/>
                <a:ext cx="2600392" cy="523220"/>
              </a:xfrm>
              <a:prstGeom prst="rect">
                <a:avLst/>
              </a:prstGeom>
              <a:blipFill rotWithShape="0">
                <a:blip r:embed="rId17"/>
                <a:stretch>
                  <a:fillRect l="-4930" t="-15294" b="-3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文本框 78"/>
          <p:cNvSpPr txBox="1"/>
          <p:nvPr/>
        </p:nvSpPr>
        <p:spPr>
          <a:xfrm>
            <a:off x="1092332" y="3832300"/>
            <a:ext cx="70375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方法二：根据电磁感应定律，通过任意扇面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的磁通量为：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/>
              <p:cNvSpPr txBox="1"/>
              <p:nvPr/>
            </p:nvSpPr>
            <p:spPr>
              <a:xfrm>
                <a:off x="1879608" y="4785410"/>
                <a:ext cx="1958164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𝛷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𝐵</m:t>
                      </m:r>
                      <m:r>
                        <a:rPr lang="zh-CN" altLang="en-US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𝜃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0" name="文本框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608" y="4785410"/>
                <a:ext cx="1958164" cy="806631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/>
              <p:cNvSpPr txBox="1"/>
              <p:nvPr/>
            </p:nvSpPr>
            <p:spPr>
              <a:xfrm>
                <a:off x="3779628" y="4783845"/>
                <a:ext cx="1783245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𝐵</m:t>
                      </m:r>
                      <m:r>
                        <a:rPr lang="zh-CN" altLang="en-US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𝜔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𝑡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1" name="文本框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628" y="4783845"/>
                <a:ext cx="1783245" cy="806631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文本框 81"/>
          <p:cNvSpPr txBox="1"/>
          <p:nvPr/>
        </p:nvSpPr>
        <p:spPr>
          <a:xfrm>
            <a:off x="1092332" y="5829581"/>
            <a:ext cx="2709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感应电动势为：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/>
              <p:cNvSpPr txBox="1"/>
              <p:nvPr/>
            </p:nvSpPr>
            <p:spPr>
              <a:xfrm>
                <a:off x="3615365" y="5669616"/>
                <a:ext cx="3610989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r>
                            <a:rPr lang="el-GR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𝛷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r>
                        <a:rPr lang="zh-CN" altLang="en-US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𝜔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𝐵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3" name="文本框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365" y="5669616"/>
                <a:ext cx="3610989" cy="818044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本框 83"/>
          <p:cNvSpPr txBox="1"/>
          <p:nvPr/>
        </p:nvSpPr>
        <p:spPr>
          <a:xfrm>
            <a:off x="8254027" y="4494113"/>
            <a:ext cx="2709396" cy="954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只有运动的边内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才有感应电动势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/>
              <p:cNvSpPr txBox="1"/>
              <p:nvPr/>
            </p:nvSpPr>
            <p:spPr>
              <a:xfrm>
                <a:off x="7325295" y="5858304"/>
                <a:ext cx="41376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---</a:t>
                </a:r>
                <a:r>
                  <a:rPr lang="zh-CN" altLang="en-US" sz="28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方向从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  <m:r>
                      <a:rPr lang="en-US" altLang="zh-CN" sz="2800" b="1" i="0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′</m:t>
                    </m:r>
                  </m:oMath>
                </a14:m>
                <a:r>
                  <a:rPr lang="zh-CN" altLang="en-US" sz="28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r>
                  <a:rPr lang="en-US" altLang="zh-CN" sz="28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(</a:t>
                </a:r>
                <a:r>
                  <a:rPr lang="zh-CN" altLang="en-US" sz="28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逆时针</a:t>
                </a:r>
                <a:r>
                  <a:rPr lang="en-US" altLang="zh-CN" sz="28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)</a:t>
                </a:r>
                <a:endParaRPr lang="zh-CN" altLang="en-US" sz="28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295" y="5858304"/>
                <a:ext cx="4137671" cy="523220"/>
              </a:xfrm>
              <a:prstGeom prst="rect">
                <a:avLst/>
              </a:prstGeom>
              <a:blipFill rotWithShape="0">
                <a:blip r:embed="rId21"/>
                <a:stretch>
                  <a:fillRect l="-3097" t="-13953" r="-1180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700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5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8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1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7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6" grpId="0"/>
      <p:bldP spid="57" grpId="0"/>
      <p:bldP spid="58" grpId="0"/>
      <p:bldP spid="59" grpId="0"/>
      <p:bldP spid="60" grpId="0"/>
      <p:bldP spid="61" grpId="0" animBg="1"/>
      <p:bldP spid="62" grpId="0"/>
      <p:bldP spid="63" grpId="0"/>
      <p:bldP spid="64" grpId="0" animBg="1"/>
      <p:bldP spid="65" grpId="0"/>
      <p:bldP spid="66" grpId="0"/>
      <p:bldP spid="69" grpId="0" animBg="1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 animBg="1"/>
      <p:bldP spid="8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70462" y="327301"/>
                <a:ext cx="11551560" cy="14372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2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：导线回路框架铅直放在均匀磁场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𝑩</m:t>
                        </m:r>
                      </m:e>
                    </m:acc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中，已知回路电阻为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𝑹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，导线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𝒂𝒃</m:t>
                    </m:r>
                  </m:oMath>
                </a14:m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长为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𝒍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，质量为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𝒎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，在重力作用下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𝒂𝒃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边由静止开始运动，不计摩擦，试求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导线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𝒂𝒃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的运动速度与时间的函数关系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。</a:t>
                </a:r>
                <a:endParaRPr lang="zh-CN" altLang="en-US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62" y="327301"/>
                <a:ext cx="11551560" cy="1437253"/>
              </a:xfrm>
              <a:prstGeom prst="rect">
                <a:avLst/>
              </a:prstGeom>
              <a:blipFill rotWithShape="0">
                <a:blip r:embed="rId2"/>
                <a:stretch>
                  <a:fillRect l="-1108" t="-2128" b="-10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70462" y="1712836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94315" y="1684648"/>
            <a:ext cx="6316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对导线受力分析，根据牛顿第二定律：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乘号 5"/>
          <p:cNvSpPr/>
          <p:nvPr/>
        </p:nvSpPr>
        <p:spPr>
          <a:xfrm>
            <a:off x="8839095" y="1656940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" name="乘号 6"/>
          <p:cNvSpPr/>
          <p:nvPr/>
        </p:nvSpPr>
        <p:spPr>
          <a:xfrm>
            <a:off x="9439598" y="1663079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乘号 7"/>
          <p:cNvSpPr/>
          <p:nvPr/>
        </p:nvSpPr>
        <p:spPr>
          <a:xfrm>
            <a:off x="10064176" y="1656940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" name="乘号 9"/>
          <p:cNvSpPr/>
          <p:nvPr/>
        </p:nvSpPr>
        <p:spPr>
          <a:xfrm>
            <a:off x="8839095" y="228832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1" name="乘号 10"/>
          <p:cNvSpPr/>
          <p:nvPr/>
        </p:nvSpPr>
        <p:spPr>
          <a:xfrm>
            <a:off x="9439598" y="229446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" name="乘号 11"/>
          <p:cNvSpPr/>
          <p:nvPr/>
        </p:nvSpPr>
        <p:spPr>
          <a:xfrm>
            <a:off x="10064176" y="228832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" name="乘号 13"/>
          <p:cNvSpPr/>
          <p:nvPr/>
        </p:nvSpPr>
        <p:spPr>
          <a:xfrm>
            <a:off x="8839095" y="291544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5" name="乘号 14"/>
          <p:cNvSpPr/>
          <p:nvPr/>
        </p:nvSpPr>
        <p:spPr>
          <a:xfrm>
            <a:off x="9439598" y="292158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6" name="乘号 15"/>
          <p:cNvSpPr/>
          <p:nvPr/>
        </p:nvSpPr>
        <p:spPr>
          <a:xfrm>
            <a:off x="10064176" y="291544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8" name="乘号 17"/>
          <p:cNvSpPr/>
          <p:nvPr/>
        </p:nvSpPr>
        <p:spPr>
          <a:xfrm>
            <a:off x="8839095" y="353642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9" name="乘号 18"/>
          <p:cNvSpPr/>
          <p:nvPr/>
        </p:nvSpPr>
        <p:spPr>
          <a:xfrm>
            <a:off x="9439598" y="354256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0" name="乘号 19"/>
          <p:cNvSpPr/>
          <p:nvPr/>
        </p:nvSpPr>
        <p:spPr>
          <a:xfrm>
            <a:off x="10064176" y="353642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316325" y="2786746"/>
            <a:ext cx="65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2" name="乘号 21"/>
          <p:cNvSpPr/>
          <p:nvPr/>
        </p:nvSpPr>
        <p:spPr>
          <a:xfrm>
            <a:off x="10688754" y="1656940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3" name="乘号 22"/>
          <p:cNvSpPr/>
          <p:nvPr/>
        </p:nvSpPr>
        <p:spPr>
          <a:xfrm>
            <a:off x="10688754" y="228832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4" name="乘号 23"/>
          <p:cNvSpPr/>
          <p:nvPr/>
        </p:nvSpPr>
        <p:spPr>
          <a:xfrm>
            <a:off x="10688754" y="291544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5" name="乘号 24"/>
          <p:cNvSpPr/>
          <p:nvPr/>
        </p:nvSpPr>
        <p:spPr>
          <a:xfrm>
            <a:off x="10688754" y="353642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940903" y="2786746"/>
            <a:ext cx="65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8" name="乘号 27"/>
          <p:cNvSpPr/>
          <p:nvPr/>
        </p:nvSpPr>
        <p:spPr>
          <a:xfrm>
            <a:off x="8839095" y="415126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9" name="乘号 28"/>
          <p:cNvSpPr/>
          <p:nvPr/>
        </p:nvSpPr>
        <p:spPr>
          <a:xfrm>
            <a:off x="9439598" y="415740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0" name="乘号 29"/>
          <p:cNvSpPr/>
          <p:nvPr/>
        </p:nvSpPr>
        <p:spPr>
          <a:xfrm>
            <a:off x="10064176" y="415126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1" name="乘号 30"/>
          <p:cNvSpPr/>
          <p:nvPr/>
        </p:nvSpPr>
        <p:spPr>
          <a:xfrm>
            <a:off x="10688754" y="415126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7" name="图文框 46"/>
          <p:cNvSpPr/>
          <p:nvPr/>
        </p:nvSpPr>
        <p:spPr>
          <a:xfrm>
            <a:off x="9091243" y="2095373"/>
            <a:ext cx="1639077" cy="2680841"/>
          </a:xfrm>
          <a:prstGeom prst="frame">
            <a:avLst>
              <a:gd name="adj1" fmla="val 6287"/>
            </a:avLst>
          </a:prstGeom>
          <a:solidFill>
            <a:srgbClr val="CCFF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977745" y="4608946"/>
            <a:ext cx="1927372" cy="258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667747" y="2034984"/>
            <a:ext cx="486067" cy="230367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9740340" y="1670081"/>
                <a:ext cx="3686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𝑹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340" y="1670081"/>
                <a:ext cx="36869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6667" r="-8333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/>
          <p:cNvSpPr/>
          <p:nvPr/>
        </p:nvSpPr>
        <p:spPr>
          <a:xfrm>
            <a:off x="8869767" y="4016795"/>
            <a:ext cx="2082025" cy="1510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8811870" y="3687148"/>
                <a:ext cx="3446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𝒂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870" y="3687148"/>
                <a:ext cx="344645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1786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10728965" y="3691666"/>
                <a:ext cx="341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𝒃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965" y="3691666"/>
                <a:ext cx="34144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8929" r="-8929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接箭头连接符 54"/>
          <p:cNvCxnSpPr/>
          <p:nvPr/>
        </p:nvCxnSpPr>
        <p:spPr>
          <a:xfrm>
            <a:off x="9892126" y="4100278"/>
            <a:ext cx="0" cy="7920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9918834" y="4542606"/>
                <a:ext cx="6476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𝒎</m:t>
                      </m:r>
                      <m:acc>
                        <m:accPr>
                          <m:chr m:val="⃗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𝒈</m:t>
                          </m:r>
                        </m:e>
                      </m:acc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8834" y="4542606"/>
                <a:ext cx="647613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5660" b="-29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接箭头连接符 58"/>
          <p:cNvCxnSpPr/>
          <p:nvPr/>
        </p:nvCxnSpPr>
        <p:spPr>
          <a:xfrm>
            <a:off x="9772648" y="4219564"/>
            <a:ext cx="0" cy="54000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9416035" y="4499998"/>
                <a:ext cx="3382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𝒗</m:t>
                          </m:r>
                        </m:e>
                      </m:acc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035" y="4499998"/>
                <a:ext cx="338233" cy="369332"/>
              </a:xfrm>
              <a:prstGeom prst="rect">
                <a:avLst/>
              </a:prstGeom>
              <a:blipFill rotWithShape="0">
                <a:blip r:embed="rId7"/>
                <a:stretch>
                  <a:fillRect r="-1818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接箭头连接符 60"/>
          <p:cNvCxnSpPr/>
          <p:nvPr/>
        </p:nvCxnSpPr>
        <p:spPr>
          <a:xfrm>
            <a:off x="9145567" y="2803989"/>
            <a:ext cx="0" cy="540000"/>
          </a:xfrm>
          <a:prstGeom prst="straightConnector1">
            <a:avLst/>
          </a:prstGeom>
          <a:ln w="38100">
            <a:solidFill>
              <a:srgbClr val="CC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flipV="1">
            <a:off x="10682348" y="2803989"/>
            <a:ext cx="0" cy="540000"/>
          </a:xfrm>
          <a:prstGeom prst="straightConnector1">
            <a:avLst/>
          </a:prstGeom>
          <a:ln w="38100">
            <a:solidFill>
              <a:srgbClr val="CC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10389563" y="2859292"/>
                <a:ext cx="28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C00FF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𝑰</m:t>
                      </m:r>
                    </m:oMath>
                  </m:oMathPara>
                </a14:m>
                <a:endParaRPr lang="zh-CN" altLang="en-US" sz="2400" b="1" dirty="0">
                  <a:solidFill>
                    <a:srgbClr val="CC00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9563" y="2859292"/>
                <a:ext cx="28854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8333" r="-8333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直接箭头连接符 64"/>
          <p:cNvCxnSpPr/>
          <p:nvPr/>
        </p:nvCxnSpPr>
        <p:spPr>
          <a:xfrm flipV="1">
            <a:off x="9890220" y="3536424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9694946" y="3109601"/>
                <a:ext cx="548163" cy="424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946" y="3109601"/>
                <a:ext cx="548163" cy="42479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3034146" y="2106272"/>
                <a:ext cx="2748958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𝑚𝑔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𝑚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𝑑𝑣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146" y="2106272"/>
                <a:ext cx="2748958" cy="81804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/>
              <p:cNvSpPr txBox="1"/>
              <p:nvPr/>
            </p:nvSpPr>
            <p:spPr>
              <a:xfrm>
                <a:off x="1052848" y="2902439"/>
                <a:ext cx="58096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导线运动速度为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𝒗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时，动生电动势为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48" y="2902439"/>
                <a:ext cx="5809604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2204" t="-13953" r="-210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1330039" y="3345912"/>
                <a:ext cx="3001143" cy="985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𝑏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𝒗</m:t>
                                  </m:r>
                                </m:e>
                              </m:acc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𝑩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∙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𝒍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039" y="3345912"/>
                <a:ext cx="3001143" cy="9853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4555001" y="3637255"/>
                <a:ext cx="11034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𝑣𝐵𝑙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001" y="3637255"/>
                <a:ext cx="1103443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文本框 71"/>
          <p:cNvSpPr txBox="1"/>
          <p:nvPr/>
        </p:nvSpPr>
        <p:spPr>
          <a:xfrm>
            <a:off x="1047744" y="4254543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导线受到的磁场力为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1192714" y="4717974"/>
                <a:ext cx="2547492" cy="977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𝑏</m:t>
                          </m:r>
                        </m:sup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𝐼𝑑</m:t>
                          </m:r>
                          <m:acc>
                            <m:accPr>
                              <m:chr m:val="⃗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𝒍</m:t>
                              </m:r>
                            </m:e>
                          </m:acc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×</m:t>
                          </m:r>
                        </m:e>
                      </m:nary>
                      <m:acc>
                        <m:accPr>
                          <m:chr m:val="⃗"/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714" y="4717974"/>
                <a:ext cx="2547492" cy="977383"/>
              </a:xfrm>
              <a:prstGeom prst="rect">
                <a:avLst/>
              </a:prstGeom>
              <a:blipFill rotWithShape="0">
                <a:blip r:embed="rId14"/>
                <a:stretch>
                  <a:fillRect b="-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3729651" y="4850196"/>
                <a:ext cx="1229631" cy="735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𝑙𝐵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651" y="4850196"/>
                <a:ext cx="1229631" cy="73513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4854650" y="4850196"/>
                <a:ext cx="1538562" cy="735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𝑣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</m:den>
                      </m:f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𝑙</m:t>
                          </m:r>
                        </m:e>
                        <m:sup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650" y="4850196"/>
                <a:ext cx="1538562" cy="73577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1192714" y="5706559"/>
                <a:ext cx="4256806" cy="8847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</m:den>
                      </m:f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𝑣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𝑚𝑔𝑅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𝑚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𝑑𝑣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714" y="5706559"/>
                <a:ext cx="4256806" cy="884729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715019" y="5804855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19" y="5804855"/>
                <a:ext cx="605935" cy="67710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右箭头 77"/>
          <p:cNvSpPr/>
          <p:nvPr/>
        </p:nvSpPr>
        <p:spPr>
          <a:xfrm>
            <a:off x="5551414" y="6049449"/>
            <a:ext cx="569551" cy="255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/>
              <p:cNvSpPr txBox="1"/>
              <p:nvPr/>
            </p:nvSpPr>
            <p:spPr>
              <a:xfrm>
                <a:off x="6291787" y="5649921"/>
                <a:ext cx="4107919" cy="8786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𝑣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𝑚𝑔𝑅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  <a:ea typeface="SimHei" charset="-122"/>
                                          <a:cs typeface="SimHei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latin typeface="Cambria Math" charset="0"/>
                                          <a:ea typeface="SimHei" charset="-122"/>
                                          <a:cs typeface="SimHei" charset="-122"/>
                                        </a:rPr>
                                        <m:t>𝐵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latin typeface="Cambria Math" charset="0"/>
                                          <a:ea typeface="SimHei" charset="-122"/>
                                          <a:cs typeface="SimHei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  <a:ea typeface="SimHei" charset="-122"/>
                                          <a:cs typeface="SimHei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latin typeface="Cambria Math" charset="0"/>
                                          <a:ea typeface="SimHei" charset="-122"/>
                                          <a:cs typeface="SimHei" charset="-122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latin typeface="Cambria Math" charset="0"/>
                                          <a:ea typeface="SimHei" charset="-122"/>
                                          <a:cs typeface="SimHei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800" b="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𝑚𝑅</m:t>
                                  </m:r>
                                </m:den>
                              </m:f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787" y="5649921"/>
                <a:ext cx="4107919" cy="87863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697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9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47" grpId="0" animBg="1"/>
      <p:bldP spid="48" grpId="0" animBg="1"/>
      <p:bldP spid="49" grpId="0" animBg="1"/>
      <p:bldP spid="50" grpId="0"/>
      <p:bldP spid="51" grpId="0" animBg="1"/>
      <p:bldP spid="52" grpId="0"/>
      <p:bldP spid="53" grpId="0"/>
      <p:bldP spid="58" grpId="0"/>
      <p:bldP spid="60" grpId="0"/>
      <p:bldP spid="64" grpId="0"/>
      <p:bldP spid="66" grpId="0"/>
      <p:bldP spid="67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 animBg="1"/>
      <p:bldP spid="7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7961" y="262234"/>
            <a:ext cx="4304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动生电动势的非静电场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406115" y="780505"/>
                <a:ext cx="2869183" cy="930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𝒇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𝑒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𝒗</m:t>
                          </m:r>
                        </m:e>
                      </m:acc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115" y="780505"/>
                <a:ext cx="2869183" cy="9305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4465780" y="953405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非静电力做功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383312" y="1707455"/>
                <a:ext cx="2433680" cy="5302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𝒇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𝑒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𝒗</m:t>
                              </m:r>
                            </m:e>
                          </m:acc>
                          <m:r>
                            <a:rPr lang="en-US" altLang="zh-CN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𝑩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CN" altLang="en-US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12" y="1707455"/>
                <a:ext cx="2433680" cy="5302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831200" y="1790368"/>
                <a:ext cx="7329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⊥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𝒗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200" y="1790368"/>
                <a:ext cx="732957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465780" y="1653106"/>
            <a:ext cx="3070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洛伦兹力不做功</a:t>
            </a:r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 flipH="1">
            <a:off x="7650353" y="1195590"/>
            <a:ext cx="241421" cy="948284"/>
          </a:xfrm>
          <a:prstGeom prst="leftBrace">
            <a:avLst>
              <a:gd name="adj1" fmla="val 3682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22902" y="1327466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自相矛盾？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47960" y="2292654"/>
                <a:ext cx="56326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0000CC"/>
                    </a:solidFill>
                    <a:latin typeface="SimHei" charset="-122"/>
                    <a:ea typeface="SimHei" charset="-122"/>
                    <a:cs typeface="SimHei" charset="-122"/>
                  </a:rPr>
                  <a:t>什么力做功为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zh-CN" altLang="en-US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𝜺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0000CC"/>
                    </a:solidFill>
                    <a:latin typeface="SimHei" charset="-122"/>
                    <a:ea typeface="SimHei" charset="-122"/>
                    <a:cs typeface="SimHei" charset="-122"/>
                  </a:rPr>
                  <a:t>提供了能量？</a:t>
                </a: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60" y="2292654"/>
                <a:ext cx="5632696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2706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447960" y="2850168"/>
            <a:ext cx="7600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运动导体内的电子参与了两个方向的运动</a:t>
            </a:r>
          </a:p>
        </p:txBody>
      </p:sp>
      <p:sp>
        <p:nvSpPr>
          <p:cNvPr id="12" name="乘号 11"/>
          <p:cNvSpPr/>
          <p:nvPr/>
        </p:nvSpPr>
        <p:spPr>
          <a:xfrm>
            <a:off x="8419737" y="2916690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" name="乘号 12"/>
          <p:cNvSpPr/>
          <p:nvPr/>
        </p:nvSpPr>
        <p:spPr>
          <a:xfrm>
            <a:off x="9044315" y="2910551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" name="乘号 13"/>
          <p:cNvSpPr/>
          <p:nvPr/>
        </p:nvSpPr>
        <p:spPr>
          <a:xfrm>
            <a:off x="9644818" y="2916690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5" name="乘号 14"/>
          <p:cNvSpPr/>
          <p:nvPr/>
        </p:nvSpPr>
        <p:spPr>
          <a:xfrm>
            <a:off x="10269396" y="2910551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6" name="乘号 15"/>
          <p:cNvSpPr/>
          <p:nvPr/>
        </p:nvSpPr>
        <p:spPr>
          <a:xfrm>
            <a:off x="8419737" y="354807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7" name="乘号 16"/>
          <p:cNvSpPr/>
          <p:nvPr/>
        </p:nvSpPr>
        <p:spPr>
          <a:xfrm>
            <a:off x="9044315" y="354193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8" name="乘号 17"/>
          <p:cNvSpPr/>
          <p:nvPr/>
        </p:nvSpPr>
        <p:spPr>
          <a:xfrm>
            <a:off x="9644818" y="354807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9" name="乘号 18"/>
          <p:cNvSpPr/>
          <p:nvPr/>
        </p:nvSpPr>
        <p:spPr>
          <a:xfrm>
            <a:off x="10269396" y="354193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0" name="乘号 19"/>
          <p:cNvSpPr/>
          <p:nvPr/>
        </p:nvSpPr>
        <p:spPr>
          <a:xfrm>
            <a:off x="8419737" y="417519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乘号 20"/>
          <p:cNvSpPr/>
          <p:nvPr/>
        </p:nvSpPr>
        <p:spPr>
          <a:xfrm>
            <a:off x="9044315" y="416905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2" name="乘号 21"/>
          <p:cNvSpPr/>
          <p:nvPr/>
        </p:nvSpPr>
        <p:spPr>
          <a:xfrm>
            <a:off x="9644818" y="417519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3" name="乘号 22"/>
          <p:cNvSpPr/>
          <p:nvPr/>
        </p:nvSpPr>
        <p:spPr>
          <a:xfrm>
            <a:off x="10269396" y="416905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4" name="乘号 23"/>
          <p:cNvSpPr/>
          <p:nvPr/>
        </p:nvSpPr>
        <p:spPr>
          <a:xfrm>
            <a:off x="8419737" y="479617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5" name="乘号 24"/>
          <p:cNvSpPr/>
          <p:nvPr/>
        </p:nvSpPr>
        <p:spPr>
          <a:xfrm>
            <a:off x="9044315" y="479003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6" name="乘号 25"/>
          <p:cNvSpPr/>
          <p:nvPr/>
        </p:nvSpPr>
        <p:spPr>
          <a:xfrm>
            <a:off x="9644818" y="479617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7" name="乘号 26"/>
          <p:cNvSpPr/>
          <p:nvPr/>
        </p:nvSpPr>
        <p:spPr>
          <a:xfrm>
            <a:off x="10269396" y="479003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521545" y="4040357"/>
            <a:ext cx="65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9" name="图文框 28"/>
          <p:cNvSpPr/>
          <p:nvPr/>
        </p:nvSpPr>
        <p:spPr>
          <a:xfrm>
            <a:off x="8308905" y="3198552"/>
            <a:ext cx="2653938" cy="1591484"/>
          </a:xfrm>
          <a:prstGeom prst="frame">
            <a:avLst>
              <a:gd name="adj1" fmla="val 7277"/>
            </a:avLst>
          </a:prstGeom>
          <a:solidFill>
            <a:srgbClr val="CCFF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700010" y="3048617"/>
            <a:ext cx="387927" cy="2029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1" name="圆柱形 30"/>
          <p:cNvSpPr/>
          <p:nvPr/>
        </p:nvSpPr>
        <p:spPr>
          <a:xfrm>
            <a:off x="9973564" y="3012693"/>
            <a:ext cx="139978" cy="1936035"/>
          </a:xfrm>
          <a:prstGeom prst="can">
            <a:avLst>
              <a:gd name="adj" fmla="val 48288"/>
            </a:avLst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10039625" y="4011537"/>
            <a:ext cx="633600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10540241" y="3629248"/>
                <a:ext cx="2693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𝒗</m:t>
                          </m:r>
                        </m:e>
                      </m:acc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0241" y="3629248"/>
                <a:ext cx="26930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3636" r="-13636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8712463" y="2682606"/>
                <a:ext cx="37670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0000CC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rgbClr val="0000CC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463" y="2682606"/>
                <a:ext cx="376705" cy="4140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/>
          <p:cNvCxnSpPr/>
          <p:nvPr/>
        </p:nvCxnSpPr>
        <p:spPr>
          <a:xfrm flipV="1">
            <a:off x="9905668" y="3367225"/>
            <a:ext cx="0" cy="611141"/>
          </a:xfrm>
          <a:prstGeom prst="straightConnector1">
            <a:avLst/>
          </a:prstGeom>
          <a:ln w="50800">
            <a:solidFill>
              <a:srgbClr val="CC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9516189" y="3270478"/>
                <a:ext cx="4087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CC00FF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𝜺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CC00FF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CC00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189" y="3270478"/>
                <a:ext cx="408702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9794959" y="2643361"/>
                <a:ext cx="328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𝑳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4959" y="2643361"/>
                <a:ext cx="328615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7407" r="-7407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接箭头连接符 41"/>
          <p:cNvCxnSpPr/>
          <p:nvPr/>
        </p:nvCxnSpPr>
        <p:spPr>
          <a:xfrm>
            <a:off x="10053204" y="4003529"/>
            <a:ext cx="0" cy="5472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9713496" y="4354273"/>
                <a:ext cx="2693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𝒖</m:t>
                          </m:r>
                        </m:e>
                      </m:acc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496" y="4354273"/>
                <a:ext cx="26930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5556" r="-13333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878534" y="3481675"/>
                <a:ext cx="41392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𝒗</m:t>
                        </m:r>
                      </m:e>
                    </m:acc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方向，随导体运动；</a:t>
                </a: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34" y="3481675"/>
                <a:ext cx="4139275" cy="584775"/>
              </a:xfrm>
              <a:prstGeom prst="rect">
                <a:avLst/>
              </a:prstGeom>
              <a:blipFill rotWithShape="0">
                <a:blip r:embed="rId11"/>
                <a:stretch>
                  <a:fillRect t="-16667" r="-2946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utoShape 2"/>
          <p:cNvSpPr>
            <a:spLocks/>
          </p:cNvSpPr>
          <p:nvPr/>
        </p:nvSpPr>
        <p:spPr bwMode="auto">
          <a:xfrm>
            <a:off x="635870" y="3627786"/>
            <a:ext cx="242664" cy="948284"/>
          </a:xfrm>
          <a:prstGeom prst="leftBrace">
            <a:avLst>
              <a:gd name="adj1" fmla="val 36821"/>
              <a:gd name="adj2" fmla="val 49026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0000CC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892113" y="4113182"/>
                <a:ext cx="53751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𝒖</m:t>
                        </m:r>
                      </m:e>
                    </m:acc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方向，电子漂流形成电流。</a:t>
                </a: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13" y="4113182"/>
                <a:ext cx="5375189" cy="584775"/>
              </a:xfrm>
              <a:prstGeom prst="rect">
                <a:avLst/>
              </a:prstGeom>
              <a:blipFill rotWithShape="0">
                <a:blip r:embed="rId12"/>
                <a:stretch>
                  <a:fillRect t="-16667" r="-2268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接箭头连接符 47"/>
          <p:cNvCxnSpPr/>
          <p:nvPr/>
        </p:nvCxnSpPr>
        <p:spPr>
          <a:xfrm>
            <a:off x="10118187" y="4021388"/>
            <a:ext cx="0" cy="54720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10179341" y="4206547"/>
                <a:ext cx="269304" cy="424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9341" y="4206547"/>
                <a:ext cx="269304" cy="424796"/>
              </a:xfrm>
              <a:prstGeom prst="rect">
                <a:avLst/>
              </a:prstGeom>
              <a:blipFill rotWithShape="0">
                <a:blip r:embed="rId13"/>
                <a:stretch>
                  <a:fillRect l="-2273" r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箭头连接符 49"/>
          <p:cNvCxnSpPr/>
          <p:nvPr/>
        </p:nvCxnSpPr>
        <p:spPr>
          <a:xfrm flipH="1" flipV="1">
            <a:off x="9613121" y="4010051"/>
            <a:ext cx="505645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9352395" y="3825669"/>
                <a:ext cx="269304" cy="424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2395" y="3825669"/>
                <a:ext cx="269304" cy="424796"/>
              </a:xfrm>
              <a:prstGeom prst="rect">
                <a:avLst/>
              </a:prstGeom>
              <a:blipFill rotWithShape="0">
                <a:blip r:embed="rId14"/>
                <a:stretch>
                  <a:fillRect l="-2273" r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接箭头连接符 53"/>
          <p:cNvCxnSpPr/>
          <p:nvPr/>
        </p:nvCxnSpPr>
        <p:spPr>
          <a:xfrm flipH="1">
            <a:off x="9611900" y="3997547"/>
            <a:ext cx="507600" cy="54720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9342615" y="4325018"/>
                <a:ext cx="26930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𝑭</m:t>
                          </m:r>
                        </m:e>
                      </m:acc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615" y="4325018"/>
                <a:ext cx="269304" cy="41408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本框 57"/>
          <p:cNvSpPr txBox="1"/>
          <p:nvPr/>
        </p:nvSpPr>
        <p:spPr>
          <a:xfrm>
            <a:off x="447959" y="4702162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总洛伦兹力：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3004827" y="4767294"/>
                <a:ext cx="2028696" cy="495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𝑭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827" y="4767294"/>
                <a:ext cx="2028696" cy="49564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接箭头连接符 60"/>
          <p:cNvCxnSpPr/>
          <p:nvPr/>
        </p:nvCxnSpPr>
        <p:spPr>
          <a:xfrm>
            <a:off x="10110722" y="4017004"/>
            <a:ext cx="531799" cy="519992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10638510" y="4287733"/>
                <a:ext cx="26930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𝑽</m:t>
                          </m:r>
                        </m:e>
                      </m:acc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510" y="4287733"/>
                <a:ext cx="269304" cy="41408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1152959" y="5469527"/>
                <a:ext cx="1079591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𝑭</m:t>
                          </m:r>
                        </m:e>
                      </m:acc>
                      <m:r>
                        <a:rPr lang="zh-CN" altLang="en-US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⊥</m:t>
                      </m:r>
                      <m:acc>
                        <m:accPr>
                          <m:chr m:val="⃗"/>
                          <m:ctrlPr>
                            <a:rPr lang="zh-CN" altLang="en-US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𝑽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959" y="5469527"/>
                <a:ext cx="1079591" cy="483146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2450855" y="5466345"/>
                <a:ext cx="1570943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𝑭</m:t>
                          </m:r>
                        </m:e>
                      </m:acc>
                      <m:r>
                        <a:rPr lang="zh-CN" altLang="en-US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zh-CN" altLang="en-US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𝑽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𝟎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855" y="5466345"/>
                <a:ext cx="1570943" cy="483146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/>
              <p:cNvSpPr txBox="1"/>
              <p:nvPr/>
            </p:nvSpPr>
            <p:spPr>
              <a:xfrm>
                <a:off x="4248038" y="5376196"/>
                <a:ext cx="1683474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𝑭</m:t>
                        </m:r>
                      </m:e>
                    </m:acc>
                  </m:oMath>
                </a14:m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不做功</a:t>
                </a:r>
              </a:p>
            </p:txBody>
          </p:sp>
        </mc:Choice>
        <mc:Fallback xmlns=""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038" y="5376196"/>
                <a:ext cx="1683474" cy="644664"/>
              </a:xfrm>
              <a:prstGeom prst="rect">
                <a:avLst/>
              </a:prstGeom>
              <a:blipFill rotWithShape="0">
                <a:blip r:embed="rId20"/>
                <a:stretch>
                  <a:fillRect t="-6604" r="-8333" b="-26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863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 animBg="1"/>
      <p:bldP spid="9" grpId="0"/>
      <p:bldP spid="10" grpId="0"/>
      <p:bldP spid="11" grpId="0"/>
      <p:bldP spid="44" grpId="0"/>
      <p:bldP spid="45" grpId="0"/>
      <p:bldP spid="46" grpId="0" animBg="1"/>
      <p:bldP spid="47" grpId="0"/>
      <p:bldP spid="49" grpId="0"/>
      <p:bldP spid="53" grpId="0"/>
      <p:bldP spid="57" grpId="0"/>
      <p:bldP spid="58" grpId="0"/>
      <p:bldP spid="60" grpId="0"/>
      <p:bldP spid="65" grpId="0"/>
      <p:bldP spid="66" grpId="0"/>
      <p:bldP spid="67" grpId="0"/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乘号 1"/>
          <p:cNvSpPr/>
          <p:nvPr/>
        </p:nvSpPr>
        <p:spPr>
          <a:xfrm>
            <a:off x="8481300" y="539180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乘号 2"/>
          <p:cNvSpPr/>
          <p:nvPr/>
        </p:nvSpPr>
        <p:spPr>
          <a:xfrm>
            <a:off x="9105878" y="533041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乘号 3"/>
          <p:cNvSpPr/>
          <p:nvPr/>
        </p:nvSpPr>
        <p:spPr>
          <a:xfrm>
            <a:off x="9706381" y="539180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乘号 4"/>
          <p:cNvSpPr/>
          <p:nvPr/>
        </p:nvSpPr>
        <p:spPr>
          <a:xfrm>
            <a:off x="10330959" y="533041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乘号 5"/>
          <p:cNvSpPr/>
          <p:nvPr/>
        </p:nvSpPr>
        <p:spPr>
          <a:xfrm>
            <a:off x="8481300" y="117056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" name="乘号 6"/>
          <p:cNvSpPr/>
          <p:nvPr/>
        </p:nvSpPr>
        <p:spPr>
          <a:xfrm>
            <a:off x="9105878" y="116442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乘号 7"/>
          <p:cNvSpPr/>
          <p:nvPr/>
        </p:nvSpPr>
        <p:spPr>
          <a:xfrm>
            <a:off x="9706381" y="117056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" name="乘号 8"/>
          <p:cNvSpPr/>
          <p:nvPr/>
        </p:nvSpPr>
        <p:spPr>
          <a:xfrm>
            <a:off x="10330959" y="116442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" name="乘号 9"/>
          <p:cNvSpPr/>
          <p:nvPr/>
        </p:nvSpPr>
        <p:spPr>
          <a:xfrm>
            <a:off x="8481300" y="179768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1" name="乘号 10"/>
          <p:cNvSpPr/>
          <p:nvPr/>
        </p:nvSpPr>
        <p:spPr>
          <a:xfrm>
            <a:off x="9105878" y="179154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" name="乘号 11"/>
          <p:cNvSpPr/>
          <p:nvPr/>
        </p:nvSpPr>
        <p:spPr>
          <a:xfrm>
            <a:off x="9706381" y="179768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" name="乘号 12"/>
          <p:cNvSpPr/>
          <p:nvPr/>
        </p:nvSpPr>
        <p:spPr>
          <a:xfrm>
            <a:off x="10330959" y="179154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" name="乘号 13"/>
          <p:cNvSpPr/>
          <p:nvPr/>
        </p:nvSpPr>
        <p:spPr>
          <a:xfrm>
            <a:off x="8481300" y="241866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5" name="乘号 14"/>
          <p:cNvSpPr/>
          <p:nvPr/>
        </p:nvSpPr>
        <p:spPr>
          <a:xfrm>
            <a:off x="9105878" y="241252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6" name="乘号 15"/>
          <p:cNvSpPr/>
          <p:nvPr/>
        </p:nvSpPr>
        <p:spPr>
          <a:xfrm>
            <a:off x="9706381" y="241866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7" name="乘号 16"/>
          <p:cNvSpPr/>
          <p:nvPr/>
        </p:nvSpPr>
        <p:spPr>
          <a:xfrm>
            <a:off x="10330959" y="241252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583108" y="1662847"/>
            <a:ext cx="65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9" name="图文框 18"/>
          <p:cNvSpPr/>
          <p:nvPr/>
        </p:nvSpPr>
        <p:spPr>
          <a:xfrm>
            <a:off x="8370468" y="821042"/>
            <a:ext cx="2653938" cy="1591484"/>
          </a:xfrm>
          <a:prstGeom prst="frame">
            <a:avLst>
              <a:gd name="adj1" fmla="val 7277"/>
            </a:avLst>
          </a:prstGeom>
          <a:solidFill>
            <a:srgbClr val="CCFF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761573" y="671107"/>
            <a:ext cx="387927" cy="2029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圆柱形 20"/>
          <p:cNvSpPr/>
          <p:nvPr/>
        </p:nvSpPr>
        <p:spPr>
          <a:xfrm>
            <a:off x="10035127" y="635183"/>
            <a:ext cx="139978" cy="1936035"/>
          </a:xfrm>
          <a:prstGeom prst="can">
            <a:avLst>
              <a:gd name="adj" fmla="val 48288"/>
            </a:avLst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10101188" y="1634027"/>
            <a:ext cx="633600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10601804" y="1251738"/>
                <a:ext cx="2693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𝒗</m:t>
                          </m:r>
                        </m:e>
                      </m:acc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1804" y="1251738"/>
                <a:ext cx="26930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3636" r="-13636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8774026" y="305096"/>
                <a:ext cx="37670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0000CC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rgbClr val="0000CC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026" y="305096"/>
                <a:ext cx="376705" cy="4140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24"/>
          <p:cNvCxnSpPr/>
          <p:nvPr/>
        </p:nvCxnSpPr>
        <p:spPr>
          <a:xfrm flipV="1">
            <a:off x="9967231" y="989715"/>
            <a:ext cx="0" cy="611141"/>
          </a:xfrm>
          <a:prstGeom prst="straightConnector1">
            <a:avLst/>
          </a:prstGeom>
          <a:ln w="50800">
            <a:solidFill>
              <a:srgbClr val="CC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9577752" y="892968"/>
                <a:ext cx="4087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CC00FF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𝜺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CC00FF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CC00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752" y="892968"/>
                <a:ext cx="408702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9856522" y="265851"/>
                <a:ext cx="328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𝑳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522" y="265851"/>
                <a:ext cx="32861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407" r="-7407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/>
          <p:cNvCxnSpPr/>
          <p:nvPr/>
        </p:nvCxnSpPr>
        <p:spPr>
          <a:xfrm>
            <a:off x="10114767" y="1626019"/>
            <a:ext cx="0" cy="5472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9775059" y="1976763"/>
                <a:ext cx="2693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𝒖</m:t>
                          </m:r>
                        </m:e>
                      </m:acc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059" y="1976763"/>
                <a:ext cx="26930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5909" r="-15909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/>
          <p:cNvCxnSpPr/>
          <p:nvPr/>
        </p:nvCxnSpPr>
        <p:spPr>
          <a:xfrm>
            <a:off x="10179750" y="1643878"/>
            <a:ext cx="0" cy="54720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10240904" y="1829037"/>
                <a:ext cx="269304" cy="424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0904" y="1829037"/>
                <a:ext cx="269304" cy="424796"/>
              </a:xfrm>
              <a:prstGeom prst="rect">
                <a:avLst/>
              </a:prstGeom>
              <a:blipFill rotWithShape="0">
                <a:blip r:embed="rId7"/>
                <a:stretch>
                  <a:fillRect l="-2273" r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接箭头连接符 31"/>
          <p:cNvCxnSpPr/>
          <p:nvPr/>
        </p:nvCxnSpPr>
        <p:spPr>
          <a:xfrm flipH="1" flipV="1">
            <a:off x="9674684" y="1632541"/>
            <a:ext cx="505645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9413958" y="1448159"/>
                <a:ext cx="269304" cy="424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958" y="1448159"/>
                <a:ext cx="269304" cy="424796"/>
              </a:xfrm>
              <a:prstGeom prst="rect">
                <a:avLst/>
              </a:prstGeom>
              <a:blipFill rotWithShape="0">
                <a:blip r:embed="rId8"/>
                <a:stretch>
                  <a:fillRect l="-2273" r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/>
          <p:cNvCxnSpPr/>
          <p:nvPr/>
        </p:nvCxnSpPr>
        <p:spPr>
          <a:xfrm flipH="1">
            <a:off x="9673463" y="1620037"/>
            <a:ext cx="507600" cy="54720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9404178" y="1947508"/>
                <a:ext cx="26930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𝑭</m:t>
                          </m:r>
                        </m:e>
                      </m:acc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178" y="1947508"/>
                <a:ext cx="269304" cy="41408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箭头连接符 35"/>
          <p:cNvCxnSpPr/>
          <p:nvPr/>
        </p:nvCxnSpPr>
        <p:spPr>
          <a:xfrm>
            <a:off x="10172285" y="1639494"/>
            <a:ext cx="531799" cy="519992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10700073" y="1910223"/>
                <a:ext cx="26930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𝑽</m:t>
                          </m:r>
                        </m:e>
                      </m:acc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0073" y="1910223"/>
                <a:ext cx="269304" cy="41408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/>
          <p:cNvSpPr txBox="1"/>
          <p:nvPr/>
        </p:nvSpPr>
        <p:spPr>
          <a:xfrm>
            <a:off x="333358" y="358218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总洛伦兹力：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2890226" y="423350"/>
                <a:ext cx="2028696" cy="495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𝑭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226" y="423350"/>
                <a:ext cx="2028696" cy="49564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1038358" y="996279"/>
                <a:ext cx="1079591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𝑭</m:t>
                          </m:r>
                        </m:e>
                      </m:acc>
                      <m:r>
                        <a:rPr lang="zh-CN" altLang="en-US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⊥</m:t>
                      </m:r>
                      <m:acc>
                        <m:accPr>
                          <m:chr m:val="⃗"/>
                          <m:ctrlPr>
                            <a:rPr lang="zh-CN" altLang="en-US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𝑽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358" y="996279"/>
                <a:ext cx="1079591" cy="48314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2336254" y="993097"/>
                <a:ext cx="1570943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𝑭</m:t>
                          </m:r>
                        </m:e>
                      </m:acc>
                      <m:r>
                        <a:rPr lang="zh-CN" altLang="en-US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zh-CN" altLang="en-US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𝑽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𝟎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254" y="993097"/>
                <a:ext cx="1570943" cy="48314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4133437" y="902948"/>
                <a:ext cx="1683474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𝑭</m:t>
                        </m:r>
                      </m:e>
                    </m:acc>
                  </m:oMath>
                </a14:m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不做功</a:t>
                </a: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437" y="902948"/>
                <a:ext cx="1683474" cy="644664"/>
              </a:xfrm>
              <a:prstGeom prst="rect">
                <a:avLst/>
              </a:prstGeom>
              <a:blipFill rotWithShape="0">
                <a:blip r:embed="rId14"/>
                <a:stretch>
                  <a:fillRect t="-6604" r="-8696" b="-26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330848" y="1478940"/>
                <a:ext cx="76674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要使得棒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以速度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𝒗</m:t>
                        </m:r>
                      </m:e>
                    </m:acc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匀速运动，必须有外力</a:t>
                </a: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8" y="1478940"/>
                <a:ext cx="7667484" cy="584775"/>
              </a:xfrm>
              <a:prstGeom prst="rect">
                <a:avLst/>
              </a:prstGeom>
              <a:blipFill rotWithShape="0">
                <a:blip r:embed="rId15"/>
                <a:stretch>
                  <a:fillRect l="-1987" t="-16667" r="-954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2600036" y="2006336"/>
                <a:ext cx="1479186" cy="495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𝒇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036" y="2006336"/>
                <a:ext cx="1479186" cy="49564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528054" y="2588811"/>
                <a:ext cx="1570943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𝑭</m:t>
                          </m:r>
                        </m:e>
                      </m:acc>
                      <m:r>
                        <a:rPr lang="zh-CN" altLang="en-US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zh-CN" altLang="en-US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𝑽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𝟎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54" y="2588811"/>
                <a:ext cx="1570943" cy="48314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右箭头 45"/>
          <p:cNvSpPr/>
          <p:nvPr/>
        </p:nvSpPr>
        <p:spPr>
          <a:xfrm>
            <a:off x="2151113" y="2690856"/>
            <a:ext cx="438727" cy="279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2706380" y="2562714"/>
                <a:ext cx="6499215" cy="5302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CN" altLang="en-US" sz="2800" dirty="0">
                              <a:latin typeface="SimHei" charset="-122"/>
                              <a:ea typeface="SimHei" charset="-122"/>
                              <a:cs typeface="SimHei" charset="-122"/>
                            </a:rPr>
                            <m:t> </m:t>
                          </m:r>
                        </m:e>
                      </m:d>
                      <m:r>
                        <a:rPr lang="zh-CN" altLang="en-US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d>
                        <m:d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𝒗</m:t>
                              </m:r>
                            </m:e>
                          </m:acc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𝒖</m:t>
                              </m:r>
                            </m:e>
                          </m:acc>
                        </m:e>
                      </m:d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zh-CN" altLang="en-US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𝒖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zh-CN" altLang="en-US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𝒗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𝟎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380" y="2562714"/>
                <a:ext cx="6499215" cy="53021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696674" y="3092924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∵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74" y="3092924"/>
                <a:ext cx="605935" cy="67710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1255781" y="3148060"/>
                <a:ext cx="1140953" cy="495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∥</m:t>
                      </m:r>
                      <m:acc>
                        <m:accPr>
                          <m:chr m:val="⃗"/>
                          <m:ctrlPr>
                            <a:rPr lang="zh-CN" altLang="en-US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𝒖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781" y="3148060"/>
                <a:ext cx="1140953" cy="495649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2609566" y="3092924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566" y="3092924"/>
                <a:ext cx="605935" cy="677108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3087261" y="3160929"/>
                <a:ext cx="1706043" cy="495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zh-CN" altLang="en-US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𝒖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&gt;</m:t>
                      </m:r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𝟎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261" y="3160929"/>
                <a:ext cx="1706043" cy="495649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692054" y="4252087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∵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4" y="4252087"/>
                <a:ext cx="605935" cy="677108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3870326" y="4252087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326" y="4252087"/>
                <a:ext cx="605935" cy="677108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4348021" y="4320092"/>
                <a:ext cx="1688411" cy="495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zh-CN" altLang="en-US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𝒗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&lt;</m:t>
                      </m:r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𝟎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021" y="4320092"/>
                <a:ext cx="1688411" cy="495649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1126163" y="4320092"/>
                <a:ext cx="2582566" cy="495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zh-CN" altLang="en-US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𝒖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zh-CN" altLang="en-US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𝒗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163" y="4320092"/>
                <a:ext cx="2582566" cy="495649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1097461" y="3622946"/>
                <a:ext cx="5539850" cy="658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𝒇</m:t>
                            </m:r>
                          </m:e>
                        </m:acc>
                      </m:e>
                      <m:sub>
                        <m:r>
                          <a:rPr lang="en-US" altLang="zh-CN" sz="3200" i="1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做正功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，即非静电力做功。</a:t>
                </a: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461" y="3622946"/>
                <a:ext cx="5539850" cy="658898"/>
              </a:xfrm>
              <a:prstGeom prst="rect">
                <a:avLst/>
              </a:prstGeom>
              <a:blipFill rotWithShape="0">
                <a:blip r:embed="rId27"/>
                <a:stretch>
                  <a:fillRect t="-4630" r="-1870" b="-25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6506470" y="4190108"/>
                <a:ext cx="2255169" cy="658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𝒇</m:t>
                            </m:r>
                          </m:e>
                        </m:acc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做负功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470" y="4190108"/>
                <a:ext cx="2255169" cy="658898"/>
              </a:xfrm>
              <a:prstGeom prst="rect">
                <a:avLst/>
              </a:prstGeom>
              <a:blipFill rotWithShape="0">
                <a:blip r:embed="rId28"/>
                <a:stretch>
                  <a:fillRect t="-4630" r="-5676" b="-25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右箭头 58"/>
          <p:cNvSpPr/>
          <p:nvPr/>
        </p:nvSpPr>
        <p:spPr>
          <a:xfrm>
            <a:off x="1167662" y="5036475"/>
            <a:ext cx="457933" cy="228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1821754" y="4898269"/>
                <a:ext cx="2154116" cy="495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𝒇</m:t>
                          </m:r>
                        </m:e>
                      </m:acc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zh-CN" altLang="en-US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𝒗</m:t>
                          </m:r>
                        </m:e>
                      </m:acc>
                      <m:r>
                        <a:rPr lang="en-US" altLang="zh-CN" sz="2800" i="1" dirty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zh-CN" altLang="en-US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𝒖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754" y="4898269"/>
                <a:ext cx="2154116" cy="495649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330848" y="5360892"/>
                <a:ext cx="8813054" cy="1225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外力克服洛伦兹力的一</a:t>
                </a:r>
                <a:r>
                  <a:rPr lang="zh-CN" altLang="en-US" sz="3200" b="1">
                    <a:latin typeface="SimHei" charset="-122"/>
                    <a:ea typeface="SimHei" charset="-122"/>
                    <a:cs typeface="SimHei" charset="-122"/>
                  </a:rPr>
                  <a:t>个分量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𝒇</m:t>
                            </m:r>
                          </m:e>
                        </m:acc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所做的功，通过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另外一个分量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𝒇</m:t>
                            </m:r>
                          </m:e>
                        </m:acc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转换为动生电流的能量。</a:t>
                </a:r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8" y="5360892"/>
                <a:ext cx="8813054" cy="1225464"/>
              </a:xfrm>
              <a:prstGeom prst="rect">
                <a:avLst/>
              </a:prstGeom>
              <a:blipFill rotWithShape="0">
                <a:blip r:embed="rId30"/>
                <a:stretch>
                  <a:fillRect l="-1729" t="-2488" r="-968" b="-13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本框 61"/>
          <p:cNvSpPr txBox="1"/>
          <p:nvPr/>
        </p:nvSpPr>
        <p:spPr>
          <a:xfrm>
            <a:off x="8790214" y="3499520"/>
            <a:ext cx="2244525" cy="1077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机械能转化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为电能</a:t>
            </a:r>
          </a:p>
        </p:txBody>
      </p:sp>
    </p:spTree>
    <p:extLst>
      <p:ext uri="{BB962C8B-B14F-4D97-AF65-F5344CB8AC3E}">
        <p14:creationId xmlns:p14="http://schemas.microsoft.com/office/powerpoint/2010/main" val="354571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 animBg="1"/>
      <p:bldP spid="47" grpId="0"/>
      <p:bldP spid="48" grpId="0"/>
      <p:bldP spid="49" grpId="0"/>
      <p:bldP spid="50" grpId="0"/>
      <p:bldP spid="51" grpId="0"/>
      <p:bldP spid="53" grpId="0"/>
      <p:bldP spid="54" grpId="0"/>
      <p:bldP spid="55" grpId="0"/>
      <p:bldP spid="56" grpId="0"/>
      <p:bldP spid="57" grpId="0"/>
      <p:bldP spid="58" grpId="0"/>
      <p:bldP spid="59" grpId="0" animBg="1"/>
      <p:bldP spid="60" grpId="0"/>
      <p:bldP spid="61" grpId="0"/>
      <p:bldP spid="6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0827" y="300974"/>
            <a:ext cx="2863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二 感生电动势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7343" y="885749"/>
            <a:ext cx="76017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当</a:t>
            </a:r>
            <a:r>
              <a:rPr lang="zh-CN" altLang="en-US" sz="3200" b="1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导体回路</a:t>
            </a:r>
            <a:r>
              <a:rPr lang="en-US" altLang="zh-CN" sz="3200" b="1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或导体</a:t>
            </a:r>
            <a:r>
              <a:rPr lang="en-US" altLang="zh-CN" sz="3200" b="1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)</a:t>
            </a:r>
            <a:r>
              <a:rPr lang="zh-CN" altLang="en-US" sz="3200" b="1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静止不动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时，而由于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磁场的大小或方向发生变化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所产生的感应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电动势，称为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感生电动势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p:sp>
        <p:nvSpPr>
          <p:cNvPr id="4" name="圆柱形 3"/>
          <p:cNvSpPr/>
          <p:nvPr/>
        </p:nvSpPr>
        <p:spPr>
          <a:xfrm>
            <a:off x="8560121" y="584697"/>
            <a:ext cx="147782" cy="2833200"/>
          </a:xfrm>
          <a:prstGeom prst="can">
            <a:avLst>
              <a:gd name="adj" fmla="val 48288"/>
            </a:avLst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8634012" y="1211480"/>
            <a:ext cx="0" cy="90764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978838" y="1504331"/>
                <a:ext cx="6738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𝑰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838" y="1504331"/>
                <a:ext cx="673839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636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乘号 6"/>
          <p:cNvSpPr/>
          <p:nvPr/>
        </p:nvSpPr>
        <p:spPr>
          <a:xfrm>
            <a:off x="8787249" y="54261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乘号 7"/>
          <p:cNvSpPr/>
          <p:nvPr/>
        </p:nvSpPr>
        <p:spPr>
          <a:xfrm>
            <a:off x="9411827" y="53647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乘号 8"/>
          <p:cNvSpPr/>
          <p:nvPr/>
        </p:nvSpPr>
        <p:spPr>
          <a:xfrm>
            <a:off x="10012330" y="54261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乘号 9"/>
          <p:cNvSpPr/>
          <p:nvPr/>
        </p:nvSpPr>
        <p:spPr>
          <a:xfrm>
            <a:off x="10636908" y="53647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乘号 10"/>
          <p:cNvSpPr/>
          <p:nvPr/>
        </p:nvSpPr>
        <p:spPr>
          <a:xfrm>
            <a:off x="8787249" y="117399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乘号 11"/>
          <p:cNvSpPr/>
          <p:nvPr/>
        </p:nvSpPr>
        <p:spPr>
          <a:xfrm>
            <a:off x="9411827" y="1167857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乘号 12"/>
          <p:cNvSpPr/>
          <p:nvPr/>
        </p:nvSpPr>
        <p:spPr>
          <a:xfrm>
            <a:off x="10012330" y="117399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乘号 13"/>
          <p:cNvSpPr/>
          <p:nvPr/>
        </p:nvSpPr>
        <p:spPr>
          <a:xfrm>
            <a:off x="10636908" y="1167857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乘号 14"/>
          <p:cNvSpPr/>
          <p:nvPr/>
        </p:nvSpPr>
        <p:spPr>
          <a:xfrm>
            <a:off x="8787249" y="180111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乘号 15"/>
          <p:cNvSpPr/>
          <p:nvPr/>
        </p:nvSpPr>
        <p:spPr>
          <a:xfrm>
            <a:off x="9411827" y="1794977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乘号 16"/>
          <p:cNvSpPr/>
          <p:nvPr/>
        </p:nvSpPr>
        <p:spPr>
          <a:xfrm>
            <a:off x="10012330" y="180111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乘号 17"/>
          <p:cNvSpPr/>
          <p:nvPr/>
        </p:nvSpPr>
        <p:spPr>
          <a:xfrm>
            <a:off x="10636908" y="1794977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乘号 18"/>
          <p:cNvSpPr/>
          <p:nvPr/>
        </p:nvSpPr>
        <p:spPr>
          <a:xfrm>
            <a:off x="8787249" y="2422097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乘号 19"/>
          <p:cNvSpPr/>
          <p:nvPr/>
        </p:nvSpPr>
        <p:spPr>
          <a:xfrm>
            <a:off x="9411827" y="2415958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乘号 20"/>
          <p:cNvSpPr/>
          <p:nvPr/>
        </p:nvSpPr>
        <p:spPr>
          <a:xfrm>
            <a:off x="10012330" y="2422097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乘号 21"/>
          <p:cNvSpPr/>
          <p:nvPr/>
        </p:nvSpPr>
        <p:spPr>
          <a:xfrm>
            <a:off x="10636908" y="2415958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乘号 22"/>
          <p:cNvSpPr/>
          <p:nvPr/>
        </p:nvSpPr>
        <p:spPr>
          <a:xfrm>
            <a:off x="8787249" y="3036939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乘号 23"/>
          <p:cNvSpPr/>
          <p:nvPr/>
        </p:nvSpPr>
        <p:spPr>
          <a:xfrm>
            <a:off x="9411827" y="3030800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乘号 24"/>
          <p:cNvSpPr/>
          <p:nvPr/>
        </p:nvSpPr>
        <p:spPr>
          <a:xfrm>
            <a:off x="10012330" y="3036939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乘号 25"/>
          <p:cNvSpPr/>
          <p:nvPr/>
        </p:nvSpPr>
        <p:spPr>
          <a:xfrm>
            <a:off x="10636908" y="3030800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文框 26"/>
          <p:cNvSpPr/>
          <p:nvPr/>
        </p:nvSpPr>
        <p:spPr>
          <a:xfrm>
            <a:off x="9051222" y="914924"/>
            <a:ext cx="1477818" cy="1914406"/>
          </a:xfrm>
          <a:prstGeom prst="frame">
            <a:avLst>
              <a:gd name="adj1" fmla="val 7500"/>
            </a:avLst>
          </a:prstGeom>
          <a:solidFill>
            <a:srgbClr val="CCFF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Arc 14"/>
          <p:cNvSpPr>
            <a:spLocks/>
          </p:cNvSpPr>
          <p:nvPr/>
        </p:nvSpPr>
        <p:spPr bwMode="auto">
          <a:xfrm rot="7750096" flipH="1">
            <a:off x="9810294" y="1509848"/>
            <a:ext cx="628650" cy="584200"/>
          </a:xfrm>
          <a:custGeom>
            <a:avLst/>
            <a:gdLst>
              <a:gd name="T0" fmla="*/ 0 w 25441"/>
              <a:gd name="T1" fmla="*/ 9179621 h 21600"/>
              <a:gd name="T2" fmla="*/ 383847226 w 25441"/>
              <a:gd name="T3" fmla="*/ 326522065 h 21600"/>
              <a:gd name="T4" fmla="*/ 67155714 w 25441"/>
              <a:gd name="T5" fmla="*/ 427343544 h 21600"/>
              <a:gd name="T6" fmla="*/ 0 60000 65536"/>
              <a:gd name="T7" fmla="*/ 0 60000 65536"/>
              <a:gd name="T8" fmla="*/ 0 60000 65536"/>
              <a:gd name="T9" fmla="*/ 0 w 25441"/>
              <a:gd name="T10" fmla="*/ 0 h 21600"/>
              <a:gd name="T11" fmla="*/ 25441 w 254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441" h="21600" fill="none" extrusionOk="0">
                <a:moveTo>
                  <a:pt x="-1" y="463"/>
                </a:moveTo>
                <a:cubicBezTo>
                  <a:pt x="1463" y="155"/>
                  <a:pt x="2955" y="-1"/>
                  <a:pt x="4451" y="0"/>
                </a:cubicBezTo>
                <a:cubicBezTo>
                  <a:pt x="14417" y="0"/>
                  <a:pt x="23089" y="6818"/>
                  <a:pt x="25441" y="16503"/>
                </a:cubicBezTo>
              </a:path>
              <a:path w="25441" h="21600" stroke="0" extrusionOk="0">
                <a:moveTo>
                  <a:pt x="-1" y="463"/>
                </a:moveTo>
                <a:cubicBezTo>
                  <a:pt x="1463" y="155"/>
                  <a:pt x="2955" y="-1"/>
                  <a:pt x="4451" y="0"/>
                </a:cubicBezTo>
                <a:cubicBezTo>
                  <a:pt x="14417" y="0"/>
                  <a:pt x="23089" y="6818"/>
                  <a:pt x="25441" y="16503"/>
                </a:cubicBezTo>
                <a:lnTo>
                  <a:pt x="4451" y="21600"/>
                </a:lnTo>
                <a:lnTo>
                  <a:pt x="-1" y="463"/>
                </a:lnTo>
                <a:close/>
              </a:path>
            </a:pathLst>
          </a:custGeom>
          <a:noFill/>
          <a:ln w="38100">
            <a:solidFill>
              <a:srgbClr val="CC00FF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10620282" y="797392"/>
                <a:ext cx="69307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zh-CN" altLang="en-US" sz="2400" b="1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282" y="797392"/>
                <a:ext cx="693075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367343" y="3421945"/>
            <a:ext cx="7188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驱动线圈中电荷运动的不是洛伦兹力：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2174447" y="3984182"/>
                <a:ext cx="2420855" cy="5302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𝒇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𝑒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𝒗</m:t>
                              </m:r>
                            </m:e>
                          </m:acc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𝑩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CN" altLang="en-US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7" y="3984182"/>
                <a:ext cx="2420855" cy="5302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4490385" y="4031588"/>
                <a:ext cx="7618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𝟎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385" y="4031588"/>
                <a:ext cx="76181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/>
          <p:cNvCxnSpPr/>
          <p:nvPr/>
        </p:nvCxnSpPr>
        <p:spPr>
          <a:xfrm flipH="1">
            <a:off x="9636671" y="971184"/>
            <a:ext cx="391421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9653447" y="2774588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367343" y="2353733"/>
            <a:ext cx="80121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实验证明：感生电动势的大小，方向与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导体</a:t>
            </a:r>
            <a:endParaRPr lang="en-US" altLang="zh-CN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的种类和性质无关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，仅由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变化的磁场引起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367343" y="5076166"/>
                <a:ext cx="8409097" cy="1137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感应电场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：当空间中的磁场随时间变化时，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在周围空间激发的电场。</a:t>
                </a: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43" y="5076166"/>
                <a:ext cx="8409097" cy="1137106"/>
              </a:xfrm>
              <a:prstGeom prst="rect">
                <a:avLst/>
              </a:prstGeom>
              <a:blipFill rotWithShape="0">
                <a:blip r:embed="rId6"/>
                <a:stretch>
                  <a:fillRect l="-1812" t="-3763" r="-725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/>
          <p:cNvSpPr txBox="1"/>
          <p:nvPr/>
        </p:nvSpPr>
        <p:spPr>
          <a:xfrm>
            <a:off x="4373408" y="6022329"/>
            <a:ext cx="4339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2800" b="1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由麦克斯韦</a:t>
            </a:r>
            <a:r>
              <a:rPr lang="en-US" altLang="zh-CN" sz="2800" b="1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(1861)</a:t>
            </a:r>
            <a:r>
              <a:rPr lang="zh-CN" altLang="en-US" sz="2800" b="1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引入</a:t>
            </a: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193" y="3543936"/>
            <a:ext cx="1705659" cy="2221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2106688" y="4637328"/>
                <a:ext cx="3181063" cy="497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𝑭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𝑒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SimHei" charset="-122"/>
                          <a:cs typeface="SimHei" charset="-122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𝑬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zh-CN" altLang="en-US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𝒗</m:t>
                          </m:r>
                        </m:e>
                      </m:acc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zh-CN" altLang="en-US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𝑩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  <m:t>)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688" y="4637328"/>
                <a:ext cx="3181063" cy="4971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圆角矩形 42"/>
          <p:cNvSpPr/>
          <p:nvPr/>
        </p:nvSpPr>
        <p:spPr>
          <a:xfrm>
            <a:off x="3159667" y="4637328"/>
            <a:ext cx="614566" cy="5446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9080642" y="5784066"/>
                <a:ext cx="141897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0000CC"/>
                    </a:solidFill>
                    <a:latin typeface="Calisto MT" panose="02040603050505030304" pitchFamily="18" charset="0"/>
                    <a:ea typeface="仿宋" panose="02010609060101010101" pitchFamily="49" charset="-122"/>
                  </a:rPr>
                  <a:t>  Maxwell</a:t>
                </a:r>
              </a:p>
              <a:p>
                <a:r>
                  <a:rPr lang="en-US" altLang="zh-CN" sz="2000" b="1" dirty="0">
                    <a:solidFill>
                      <a:srgbClr val="0000CC"/>
                    </a:solidFill>
                    <a:latin typeface="Calisto MT" panose="02040603050505030304" pitchFamily="18" charset="0"/>
                    <a:ea typeface="仿宋" panose="02010609060101010101" pitchFamily="49" charset="-122"/>
                  </a:rPr>
                  <a:t>1837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000" b="1" dirty="0">
                    <a:solidFill>
                      <a:srgbClr val="0000CC"/>
                    </a:solidFill>
                    <a:latin typeface="Calisto MT" panose="02040603050505030304" pitchFamily="18" charset="0"/>
                    <a:ea typeface="仿宋" panose="02010609060101010101" pitchFamily="49" charset="-122"/>
                  </a:rPr>
                  <a:t>1879</a:t>
                </a:r>
                <a:endParaRPr lang="zh-CN" altLang="en-US" sz="2000" b="1" dirty="0">
                  <a:solidFill>
                    <a:srgbClr val="0000CC"/>
                  </a:solidFill>
                  <a:latin typeface="Calisto MT" panose="02040603050505030304" pitchFamily="18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642" y="5784066"/>
                <a:ext cx="1418978" cy="707886"/>
              </a:xfrm>
              <a:prstGeom prst="rect">
                <a:avLst/>
              </a:prstGeom>
              <a:blipFill>
                <a:blip r:embed="rId9"/>
                <a:stretch>
                  <a:fillRect l="-4741" t="-5172" r="-3879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4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9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7" grpId="0"/>
      <p:bldP spid="39" grpId="0"/>
      <p:bldP spid="40" grpId="0"/>
      <p:bldP spid="42" grpId="0"/>
      <p:bldP spid="43" grpId="0" animBg="1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94684" y="173196"/>
            <a:ext cx="2801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问题的提出：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16257" y="1037417"/>
            <a:ext cx="1008609" cy="584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电流</a:t>
            </a:r>
          </a:p>
        </p:txBody>
      </p:sp>
      <p:sp>
        <p:nvSpPr>
          <p:cNvPr id="10" name="右箭头 9"/>
          <p:cNvSpPr/>
          <p:nvPr/>
        </p:nvSpPr>
        <p:spPr>
          <a:xfrm>
            <a:off x="1872037" y="1168025"/>
            <a:ext cx="1352576" cy="323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38902" y="1043642"/>
            <a:ext cx="1008609" cy="584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磁场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24729" y="1932930"/>
            <a:ext cx="8840882" cy="584775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1820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年奥斯特的电流磁效应，毕奥</a:t>
            </a:r>
            <a:r>
              <a:rPr lang="en-US" altLang="zh-CN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-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萨伐尔定律</a:t>
            </a:r>
          </a:p>
        </p:txBody>
      </p:sp>
      <p:pic>
        <p:nvPicPr>
          <p:cNvPr id="18" name="Picture 2" descr="farad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93" y="226548"/>
            <a:ext cx="2269672" cy="313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8835455" y="3357423"/>
            <a:ext cx="28144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00CC"/>
                </a:solidFill>
                <a:latin typeface="Calisto MT" panose="02040603050505030304" pitchFamily="18" charset="0"/>
              </a:rPr>
              <a:t>Michael Faraday</a:t>
            </a:r>
          </a:p>
          <a:p>
            <a:r>
              <a:rPr lang="en-US" altLang="zh-CN" sz="2800" b="1" dirty="0">
                <a:solidFill>
                  <a:srgbClr val="0000CC"/>
                </a:solidFill>
                <a:latin typeface="Calisto MT" panose="02040603050505030304" pitchFamily="18" charset="0"/>
              </a:rPr>
              <a:t>   (1791~1867)</a:t>
            </a:r>
            <a:endParaRPr lang="zh-CN" altLang="en-US" sz="2800" b="1" dirty="0">
              <a:solidFill>
                <a:srgbClr val="0000CC"/>
              </a:solidFill>
              <a:latin typeface="Calisto MT" panose="0204060305050503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5912" y="3793087"/>
            <a:ext cx="5131533" cy="584775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1831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年法拉第电磁感应定律</a:t>
            </a:r>
          </a:p>
        </p:txBody>
      </p:sp>
      <p:pic>
        <p:nvPicPr>
          <p:cNvPr id="21" name="Picture 76" descr="Faraday_disk_gene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620" y="4559470"/>
            <a:ext cx="2555875" cy="200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79" descr="Induction_experim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84" y="4461084"/>
            <a:ext cx="2907712" cy="220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84871D7-0C82-4C17-ACF7-5EE9D2BE8EDF}"/>
              </a:ext>
            </a:extLst>
          </p:cNvPr>
          <p:cNvSpPr txBox="1"/>
          <p:nvPr/>
        </p:nvSpPr>
        <p:spPr>
          <a:xfrm>
            <a:off x="616256" y="2896204"/>
            <a:ext cx="1008609" cy="584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磁场</a:t>
            </a:r>
          </a:p>
        </p:txBody>
      </p:sp>
      <p:sp>
        <p:nvSpPr>
          <p:cNvPr id="26" name="右箭头 9">
            <a:extLst>
              <a:ext uri="{FF2B5EF4-FFF2-40B4-BE49-F238E27FC236}">
                <a16:creationId xmlns:a16="http://schemas.microsoft.com/office/drawing/2014/main" id="{12963E64-0EAF-4CF6-8C01-B64465AEDBA2}"/>
              </a:ext>
            </a:extLst>
          </p:cNvPr>
          <p:cNvSpPr/>
          <p:nvPr/>
        </p:nvSpPr>
        <p:spPr>
          <a:xfrm>
            <a:off x="1887305" y="2975902"/>
            <a:ext cx="1352576" cy="323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F81B633-95A3-490E-BBA0-8067C61B9258}"/>
              </a:ext>
            </a:extLst>
          </p:cNvPr>
          <p:cNvSpPr txBox="1"/>
          <p:nvPr/>
        </p:nvSpPr>
        <p:spPr>
          <a:xfrm>
            <a:off x="3502321" y="2903799"/>
            <a:ext cx="1008609" cy="584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电流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620A43B-CD6A-4F67-A7B8-2C689506F9BD}"/>
              </a:ext>
            </a:extLst>
          </p:cNvPr>
          <p:cNvSpPr txBox="1"/>
          <p:nvPr/>
        </p:nvSpPr>
        <p:spPr>
          <a:xfrm>
            <a:off x="6669936" y="4313335"/>
            <a:ext cx="50661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Calisto MT" panose="02040603050505030304" pitchFamily="18" charset="0"/>
              </a:rPr>
              <a:t>英国物理学家化学家，著名的自学成才科学家。</a:t>
            </a:r>
            <a:r>
              <a:rPr lang="en-US" altLang="zh-CN" sz="2800" b="1" dirty="0">
                <a:solidFill>
                  <a:srgbClr val="0000CC"/>
                </a:solidFill>
                <a:latin typeface="Calisto MT" panose="02040603050505030304" pitchFamily="18" charset="0"/>
              </a:rPr>
              <a:t>1831</a:t>
            </a:r>
            <a:r>
              <a:rPr lang="zh-CN" altLang="en-US" sz="2800" b="1" dirty="0">
                <a:solidFill>
                  <a:srgbClr val="0000CC"/>
                </a:solidFill>
                <a:latin typeface="Calisto MT" panose="02040603050505030304" pitchFamily="18" charset="0"/>
              </a:rPr>
              <a:t>年发现电磁感应现象得到交流电，创造出</a:t>
            </a:r>
            <a:r>
              <a:rPr lang="zh-CN" altLang="en-US" sz="2800" b="1" dirty="0">
                <a:solidFill>
                  <a:srgbClr val="FF0000"/>
                </a:solidFill>
                <a:latin typeface="Calisto MT" panose="02040603050505030304" pitchFamily="18" charset="0"/>
              </a:rPr>
              <a:t>人类第一个发电机</a:t>
            </a:r>
            <a:r>
              <a:rPr lang="zh-CN" altLang="en-US" sz="2800" b="1" dirty="0">
                <a:solidFill>
                  <a:srgbClr val="0000CC"/>
                </a:solidFill>
                <a:latin typeface="Calisto MT" panose="02040603050505030304" pitchFamily="18" charset="0"/>
              </a:rPr>
              <a:t>。被称为“电学之父”，“交流电之父”。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7D0AC9-3DE9-44FD-88D7-714D6ED9E78B}"/>
              </a:ext>
            </a:extLst>
          </p:cNvPr>
          <p:cNvSpPr txBox="1"/>
          <p:nvPr/>
        </p:nvSpPr>
        <p:spPr>
          <a:xfrm>
            <a:off x="2254548" y="2595816"/>
            <a:ext cx="587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32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7" grpId="0"/>
      <p:bldP spid="19" grpId="0"/>
      <p:bldP spid="20" grpId="0"/>
      <p:bldP spid="25" grpId="0" animBg="1"/>
      <p:bldP spid="26" grpId="0" animBg="1"/>
      <p:bldP spid="27" grpId="0" animBg="1"/>
      <p:bldP spid="28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55336" y="365627"/>
                <a:ext cx="5012911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磁场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𝑩</m:t>
                        </m:r>
                      </m:e>
                    </m:acc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随时间的变化的同时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36" y="365627"/>
                <a:ext cx="5012911" cy="644664"/>
              </a:xfrm>
              <a:prstGeom prst="rect">
                <a:avLst/>
              </a:prstGeom>
              <a:blipFill rotWithShape="0">
                <a:blip r:embed="rId2"/>
                <a:stretch>
                  <a:fillRect l="-3038" t="-6604" r="-2066" b="-26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箭头 2"/>
          <p:cNvSpPr/>
          <p:nvPr/>
        </p:nvSpPr>
        <p:spPr>
          <a:xfrm>
            <a:off x="5643418" y="697195"/>
            <a:ext cx="1154546" cy="207968"/>
          </a:xfrm>
          <a:prstGeom prst="rightArrow">
            <a:avLst/>
          </a:prstGeom>
          <a:solidFill>
            <a:srgbClr val="CC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327285" y="359243"/>
                <a:ext cx="2229521" cy="64466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感应电场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3200" b="1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lang="en-US" altLang="zh-CN" sz="3200" b="1" i="1">
                            <a:solidFill>
                              <a:schemeClr val="tx1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sub>
                    </m:sSub>
                  </m:oMath>
                </a14:m>
                <a:endParaRPr lang="zh-CN" altLang="en-US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285" y="359243"/>
                <a:ext cx="2229521" cy="644664"/>
              </a:xfrm>
              <a:prstGeom prst="rect">
                <a:avLst/>
              </a:prstGeom>
              <a:blipFill rotWithShape="0">
                <a:blip r:embed="rId3"/>
                <a:stretch>
                  <a:fillRect l="-6183" t="-3571" b="-22321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5709302" y="252485"/>
            <a:ext cx="906017" cy="52322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产生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55336" y="969815"/>
                <a:ext cx="8419741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a).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3200" b="1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一样，对场中的电荷有力的作用。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36" y="969815"/>
                <a:ext cx="8419741" cy="644664"/>
              </a:xfrm>
              <a:prstGeom prst="rect">
                <a:avLst/>
              </a:prstGeom>
              <a:blipFill rotWithShape="0">
                <a:blip r:embed="rId4"/>
                <a:stretch>
                  <a:fillRect l="-1810" t="-6604" r="-1086" b="-26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832987" y="1596007"/>
                <a:ext cx="1429173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𝑭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𝑞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7" y="1596007"/>
                <a:ext cx="1429173" cy="4831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1006500" y="2076012"/>
            <a:ext cx="512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导体中，感生电动势定义：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997027" y="1874524"/>
                <a:ext cx="2350708" cy="957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𝒊</m:t>
                          </m:r>
                        </m:sub>
                      </m:sSub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−</m:t>
                          </m:r>
                        </m:sub>
                        <m:sup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+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027" y="1874524"/>
                <a:ext cx="2350708" cy="95750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1006500" y="2586899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若导体为闭合回路，则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400721" y="3003819"/>
                <a:ext cx="2395592" cy="1004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𝒊</m:t>
                          </m:r>
                        </m:sub>
                      </m:sSub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hr m:val="∮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𝑳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721" y="3003819"/>
                <a:ext cx="2395592" cy="100424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1005018" y="3943511"/>
            <a:ext cx="512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根据法拉第电磁感应定律：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506541" y="4528259"/>
                <a:ext cx="1726370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𝒊</m:t>
                          </m:r>
                        </m:sub>
                      </m:sSub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r>
                            <a:rPr lang="el-GR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𝛷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541" y="4528259"/>
                <a:ext cx="1726370" cy="81804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181098" y="4444224"/>
                <a:ext cx="2753446" cy="1006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nary>
                        <m:nary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𝑆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𝑩</m:t>
                              </m:r>
                            </m:e>
                          </m:acc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𝑺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098" y="4444224"/>
                <a:ext cx="2753446" cy="100642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5879809" y="4437327"/>
                <a:ext cx="2604687" cy="10170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nary>
                        <m:nary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𝑆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𝑩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𝜕</m:t>
                              </m:r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𝑺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809" y="4437327"/>
                <a:ext cx="2604687" cy="10170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005018" y="5709547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18" y="5709547"/>
                <a:ext cx="605935" cy="67710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702965" y="5530040"/>
                <a:ext cx="4183389" cy="10170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𝑳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nary>
                        <m:nary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𝑆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𝑩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𝜕</m:t>
                              </m:r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𝑺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965" y="5530040"/>
                <a:ext cx="4183389" cy="10170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7031500" y="5709547"/>
                <a:ext cx="2641492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的环路定律</a:t>
                </a: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500" y="5709547"/>
                <a:ext cx="2641492" cy="644664"/>
              </a:xfrm>
              <a:prstGeom prst="rect">
                <a:avLst/>
              </a:prstGeom>
              <a:blipFill rotWithShape="0">
                <a:blip r:embed="rId13"/>
                <a:stretch>
                  <a:fillRect t="-6667" r="-4839" b="-2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右箭头 18"/>
          <p:cNvSpPr/>
          <p:nvPr/>
        </p:nvSpPr>
        <p:spPr>
          <a:xfrm>
            <a:off x="6133345" y="5908298"/>
            <a:ext cx="738226" cy="279605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658058" y="1328153"/>
            <a:ext cx="2160000" cy="21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乘号 20"/>
          <p:cNvSpPr/>
          <p:nvPr/>
        </p:nvSpPr>
        <p:spPr>
          <a:xfrm>
            <a:off x="8993555" y="164317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2" name="乘号 21"/>
          <p:cNvSpPr/>
          <p:nvPr/>
        </p:nvSpPr>
        <p:spPr>
          <a:xfrm>
            <a:off x="9594058" y="1630839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3" name="乘号 22"/>
          <p:cNvSpPr/>
          <p:nvPr/>
        </p:nvSpPr>
        <p:spPr>
          <a:xfrm>
            <a:off x="10218636" y="164317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4" name="乘号 23"/>
          <p:cNvSpPr/>
          <p:nvPr/>
        </p:nvSpPr>
        <p:spPr>
          <a:xfrm>
            <a:off x="8975082" y="226415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5" name="乘号 24"/>
          <p:cNvSpPr/>
          <p:nvPr/>
        </p:nvSpPr>
        <p:spPr>
          <a:xfrm>
            <a:off x="9594058" y="227029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6" name="乘号 25"/>
          <p:cNvSpPr/>
          <p:nvPr/>
        </p:nvSpPr>
        <p:spPr>
          <a:xfrm>
            <a:off x="10244913" y="226466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7" name="乘号 26"/>
          <p:cNvSpPr/>
          <p:nvPr/>
        </p:nvSpPr>
        <p:spPr>
          <a:xfrm>
            <a:off x="8993555" y="287899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8" name="乘号 27"/>
          <p:cNvSpPr/>
          <p:nvPr/>
        </p:nvSpPr>
        <p:spPr>
          <a:xfrm>
            <a:off x="9594058" y="288513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9" name="乘号 28"/>
          <p:cNvSpPr/>
          <p:nvPr/>
        </p:nvSpPr>
        <p:spPr>
          <a:xfrm>
            <a:off x="10218636" y="287899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9564491" y="1361050"/>
                <a:ext cx="376129" cy="34515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i="1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solidFill>
                                    <a:srgbClr val="CC00FF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>
                              <a:solidFill>
                                <a:srgbClr val="CC00FF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CC00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491" y="1361050"/>
                <a:ext cx="376129" cy="345159"/>
              </a:xfrm>
              <a:prstGeom prst="rect">
                <a:avLst/>
              </a:prstGeom>
              <a:blipFill rotWithShape="0">
                <a:blip r:embed="rId14"/>
                <a:stretch>
                  <a:fillRect l="-6452" b="-1754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9169095" y="1911114"/>
                <a:ext cx="633058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00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solidFill>
                                <a:srgbClr val="3333FF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𝑩</m:t>
                          </m:r>
                        </m:e>
                      </m:acc>
                      <m:r>
                        <a:rPr lang="en-US" altLang="zh-CN" sz="2000" b="0" i="1" smtClean="0">
                          <a:solidFill>
                            <a:srgbClr val="3333FF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(</m:t>
                      </m:r>
                      <m:r>
                        <a:rPr lang="en-US" altLang="zh-CN" sz="2000" b="0" i="1" smtClean="0">
                          <a:solidFill>
                            <a:srgbClr val="3333FF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𝑡</m:t>
                      </m:r>
                      <m:r>
                        <a:rPr lang="en-US" altLang="zh-CN" sz="2000" b="0" i="1" smtClean="0">
                          <a:solidFill>
                            <a:srgbClr val="3333FF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3333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095" y="1911114"/>
                <a:ext cx="633058" cy="345159"/>
              </a:xfrm>
              <a:prstGeom prst="rect">
                <a:avLst/>
              </a:prstGeom>
              <a:blipFill rotWithShape="0">
                <a:blip r:embed="rId15"/>
                <a:stretch>
                  <a:fillRect l="-2885" r="-8654" b="-3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圆柱形 36"/>
          <p:cNvSpPr/>
          <p:nvPr/>
        </p:nvSpPr>
        <p:spPr>
          <a:xfrm>
            <a:off x="10041210" y="1645615"/>
            <a:ext cx="153351" cy="1568523"/>
          </a:xfrm>
          <a:prstGeom prst="can">
            <a:avLst>
              <a:gd name="adj" fmla="val 54107"/>
            </a:avLst>
          </a:prstGeom>
          <a:solidFill>
            <a:srgbClr val="CCFF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 flipH="1" flipV="1">
            <a:off x="9876994" y="1403802"/>
            <a:ext cx="262151" cy="906007"/>
          </a:xfrm>
          <a:prstGeom prst="straightConnector1">
            <a:avLst/>
          </a:prstGeom>
          <a:ln w="44450">
            <a:solidFill>
              <a:srgbClr val="CC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十字形 39"/>
          <p:cNvSpPr/>
          <p:nvPr/>
        </p:nvSpPr>
        <p:spPr>
          <a:xfrm>
            <a:off x="10055089" y="1458449"/>
            <a:ext cx="144000" cy="144000"/>
          </a:xfrm>
          <a:prstGeom prst="plus">
            <a:avLst>
              <a:gd name="adj" fmla="val 4732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1" name="减号 40"/>
          <p:cNvSpPr/>
          <p:nvPr/>
        </p:nvSpPr>
        <p:spPr>
          <a:xfrm>
            <a:off x="10025944" y="3230717"/>
            <a:ext cx="180000" cy="144000"/>
          </a:xfrm>
          <a:prstGeom prst="mathMinus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424095" y="3534701"/>
            <a:ext cx="26564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感应电场提供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en-US" altLang="zh-CN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  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非静电力</a:t>
            </a:r>
          </a:p>
        </p:txBody>
      </p:sp>
    </p:spTree>
    <p:extLst>
      <p:ext uri="{BB962C8B-B14F-4D97-AF65-F5344CB8AC3E}">
        <p14:creationId xmlns:p14="http://schemas.microsoft.com/office/powerpoint/2010/main" val="102241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/>
      <p:bldP spid="36" grpId="0"/>
      <p:bldP spid="37" grpId="0" animBg="1"/>
      <p:bldP spid="40" grpId="0" animBg="1"/>
      <p:bldP spid="41" grpId="0" animBg="1"/>
      <p:bldP spid="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箭头连接符 32"/>
          <p:cNvCxnSpPr/>
          <p:nvPr/>
        </p:nvCxnSpPr>
        <p:spPr>
          <a:xfrm>
            <a:off x="10250932" y="4531923"/>
            <a:ext cx="0" cy="936000"/>
          </a:xfrm>
          <a:prstGeom prst="straightConnector1">
            <a:avLst/>
          </a:prstGeom>
          <a:ln w="38100">
            <a:solidFill>
              <a:srgbClr val="00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9942945" y="4334395"/>
            <a:ext cx="0" cy="936000"/>
          </a:xfrm>
          <a:prstGeom prst="straightConnector1">
            <a:avLst/>
          </a:prstGeom>
          <a:ln w="38100">
            <a:solidFill>
              <a:srgbClr val="00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10595652" y="4163384"/>
            <a:ext cx="0" cy="936000"/>
          </a:xfrm>
          <a:prstGeom prst="straightConnector1">
            <a:avLst/>
          </a:prstGeom>
          <a:ln w="38100">
            <a:solidFill>
              <a:srgbClr val="00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10885054" y="4574410"/>
            <a:ext cx="0" cy="936000"/>
          </a:xfrm>
          <a:prstGeom prst="straightConnector1">
            <a:avLst/>
          </a:prstGeom>
          <a:ln w="38100">
            <a:solidFill>
              <a:srgbClr val="00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11259127" y="4375102"/>
            <a:ext cx="0" cy="936000"/>
          </a:xfrm>
          <a:prstGeom prst="straightConnector1">
            <a:avLst/>
          </a:prstGeom>
          <a:ln w="38100">
            <a:solidFill>
              <a:srgbClr val="00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570417" y="3973391"/>
            <a:ext cx="2076637" cy="717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6" name="圆角矩形标注 45"/>
          <p:cNvSpPr/>
          <p:nvPr/>
        </p:nvSpPr>
        <p:spPr>
          <a:xfrm>
            <a:off x="9497874" y="2016564"/>
            <a:ext cx="1779725" cy="1120359"/>
          </a:xfrm>
          <a:prstGeom prst="wedgeRoundRectCallout">
            <a:avLst>
              <a:gd name="adj1" fmla="val -39516"/>
              <a:gd name="adj2" fmla="val 156483"/>
              <a:gd name="adj3" fmla="val 16667"/>
            </a:avLst>
          </a:prstGeom>
          <a:solidFill>
            <a:srgbClr val="CCFFCC"/>
          </a:solidFill>
          <a:ln w="3810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145931" y="3466702"/>
            <a:ext cx="2160000" cy="21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702638" y="269329"/>
                <a:ext cx="4183389" cy="10170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𝑳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nary>
                        <m:nary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𝑆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𝑩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𝜕</m:t>
                              </m:r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𝑺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638" y="269329"/>
                <a:ext cx="4183389" cy="10170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49173" y="455822"/>
                <a:ext cx="3053465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的环路定律：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73" y="455822"/>
                <a:ext cx="3053465" cy="644664"/>
              </a:xfrm>
              <a:prstGeom prst="rect">
                <a:avLst/>
              </a:prstGeom>
              <a:blipFill rotWithShape="0">
                <a:blip r:embed="rId3"/>
                <a:stretch>
                  <a:fillRect t="-6604" r="-4192" b="-26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468654" y="1240800"/>
                <a:ext cx="5809988" cy="658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---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charset="0"/>
                        <a:ea typeface="SimHei" charset="-122"/>
                        <a:cs typeface="SimHei" charset="-122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altLang="zh-CN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𝒍</m:t>
                        </m:r>
                      </m:e>
                    </m:acc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charset="0"/>
                        <a:ea typeface="SimHei" charset="-122"/>
                        <a:cs typeface="SimHei" charset="-122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altLang="zh-CN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𝑺</m:t>
                        </m:r>
                      </m:e>
                    </m:acc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满足右手螺旋法则。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654" y="1240800"/>
                <a:ext cx="5809988" cy="658065"/>
              </a:xfrm>
              <a:prstGeom prst="rect">
                <a:avLst/>
              </a:prstGeom>
              <a:blipFill rotWithShape="0">
                <a:blip r:embed="rId4"/>
                <a:stretch>
                  <a:fillRect l="-2623" t="-4673" r="-1679" b="-27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433845" y="2294947"/>
            <a:ext cx="88360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即使不存在导体回路，变化的磁场在其周围空间</a:t>
            </a:r>
            <a:endParaRPr lang="en-US" altLang="zh-CN" sz="3200" b="1" dirty="0">
              <a:solidFill>
                <a:srgbClr val="0000CC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同样激发感应电场。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33845" y="1743558"/>
                <a:ext cx="6737165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b).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不依赖空间是否有导体存在；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45" y="1743558"/>
                <a:ext cx="6737165" cy="644664"/>
              </a:xfrm>
              <a:prstGeom prst="rect">
                <a:avLst/>
              </a:prstGeom>
              <a:blipFill rotWithShape="0">
                <a:blip r:embed="rId5"/>
                <a:stretch>
                  <a:fillRect l="-2262" t="-6604" r="-1629" b="-26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33845" y="3317976"/>
                <a:ext cx="4274953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c).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是非保守力场：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45" y="3317976"/>
                <a:ext cx="4274953" cy="644664"/>
              </a:xfrm>
              <a:prstGeom prst="rect">
                <a:avLst/>
              </a:prstGeom>
              <a:blipFill rotWithShape="0">
                <a:blip r:embed="rId6"/>
                <a:stretch>
                  <a:fillRect l="-3566" t="-6604" r="-2996" b="-26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574561" y="3123266"/>
                <a:ext cx="2340513" cy="100424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𝑳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≠</m:t>
                      </m:r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𝟎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561" y="3123266"/>
                <a:ext cx="2340513" cy="100424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433845" y="5597835"/>
            <a:ext cx="67505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d).</a:t>
            </a:r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不仅在磁场分布的范围内有感应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电场，之外也有。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36125" y="4077307"/>
            <a:ext cx="67762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感应电场的电场线是无头无尾的闭合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曲线，在轴对称的变化磁场中，电场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线是一些同心圆</a:t>
            </a:r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涡旋电场</a:t>
            </a:r>
          </a:p>
        </p:txBody>
      </p:sp>
      <p:sp>
        <p:nvSpPr>
          <p:cNvPr id="12" name="乘号 11"/>
          <p:cNvSpPr/>
          <p:nvPr/>
        </p:nvSpPr>
        <p:spPr>
          <a:xfrm>
            <a:off x="7481428" y="3781721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" name="乘号 12"/>
          <p:cNvSpPr/>
          <p:nvPr/>
        </p:nvSpPr>
        <p:spPr>
          <a:xfrm>
            <a:off x="8081931" y="3566190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" name="乘号 13"/>
          <p:cNvSpPr/>
          <p:nvPr/>
        </p:nvSpPr>
        <p:spPr>
          <a:xfrm>
            <a:off x="8706509" y="3781721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5" name="乘号 14"/>
          <p:cNvSpPr/>
          <p:nvPr/>
        </p:nvSpPr>
        <p:spPr>
          <a:xfrm>
            <a:off x="7259757" y="440270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6" name="乘号 15"/>
          <p:cNvSpPr/>
          <p:nvPr/>
        </p:nvSpPr>
        <p:spPr>
          <a:xfrm>
            <a:off x="8081931" y="4408841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7" name="乘号 16"/>
          <p:cNvSpPr/>
          <p:nvPr/>
        </p:nvSpPr>
        <p:spPr>
          <a:xfrm>
            <a:off x="8917512" y="4384740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8" name="乘号 17"/>
          <p:cNvSpPr/>
          <p:nvPr/>
        </p:nvSpPr>
        <p:spPr>
          <a:xfrm>
            <a:off x="7481428" y="501754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9" name="乘号 18"/>
          <p:cNvSpPr/>
          <p:nvPr/>
        </p:nvSpPr>
        <p:spPr>
          <a:xfrm>
            <a:off x="8081931" y="527306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0" name="乘号 19"/>
          <p:cNvSpPr/>
          <p:nvPr/>
        </p:nvSpPr>
        <p:spPr>
          <a:xfrm>
            <a:off x="8706509" y="501754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505931" y="3830395"/>
            <a:ext cx="1440000" cy="1440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775786" y="4099923"/>
            <a:ext cx="900000" cy="900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8095689" y="4118395"/>
            <a:ext cx="241584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8095689" y="3848867"/>
            <a:ext cx="241584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7247009" y="2861457"/>
                <a:ext cx="111376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&gt;0</m:t>
                      </m:r>
                    </m:oMath>
                  </m:oMathPara>
                </a14:m>
                <a:endParaRPr lang="zh-CN" altLang="en-US" sz="2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009" y="2861457"/>
                <a:ext cx="1113766" cy="70121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/>
          <p:cNvCxnSpPr/>
          <p:nvPr/>
        </p:nvCxnSpPr>
        <p:spPr>
          <a:xfrm>
            <a:off x="10549546" y="4681466"/>
            <a:ext cx="216836" cy="15801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9942945" y="3686232"/>
            <a:ext cx="0" cy="645814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10595726" y="3507488"/>
            <a:ext cx="0" cy="645814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10255550" y="3838632"/>
            <a:ext cx="0" cy="645814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10885054" y="3848867"/>
            <a:ext cx="0" cy="645814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11263745" y="3686232"/>
            <a:ext cx="0" cy="645814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9416923" y="4565174"/>
                <a:ext cx="527837" cy="4831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923" y="4565174"/>
                <a:ext cx="527837" cy="48314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/>
          <p:cNvSpPr txBox="1"/>
          <p:nvPr/>
        </p:nvSpPr>
        <p:spPr>
          <a:xfrm>
            <a:off x="9445046" y="2036073"/>
            <a:ext cx="18325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根据楞次</a:t>
            </a:r>
            <a:endParaRPr lang="en-US" altLang="zh-CN" sz="3200" b="1" dirty="0">
              <a:solidFill>
                <a:srgbClr val="0000CC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定律判断</a:t>
            </a: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7785022" y="4531451"/>
            <a:ext cx="0" cy="826564"/>
          </a:xfrm>
          <a:prstGeom prst="straightConnector1">
            <a:avLst/>
          </a:prstGeom>
          <a:ln w="38100">
            <a:solidFill>
              <a:srgbClr val="CC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7811341" y="5223705"/>
                <a:ext cx="451983" cy="4140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rgbClr val="CC00FF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>
                              <a:solidFill>
                                <a:srgbClr val="CC00FF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CC00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341" y="5223705"/>
                <a:ext cx="451983" cy="41408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7992300" y="5819554"/>
                <a:ext cx="2066142" cy="86254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a:rPr lang="en-US" altLang="zh-CN" sz="24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𝑺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4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𝑺</m:t>
                          </m:r>
                        </m:e>
                      </m:acc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𝟎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300" y="5819554"/>
                <a:ext cx="2066142" cy="86254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/>
          <p:cNvSpPr txBox="1"/>
          <p:nvPr/>
        </p:nvSpPr>
        <p:spPr>
          <a:xfrm>
            <a:off x="10065327" y="5939099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无源场</a:t>
            </a:r>
          </a:p>
        </p:txBody>
      </p:sp>
    </p:spTree>
    <p:extLst>
      <p:ext uri="{BB962C8B-B14F-4D97-AF65-F5344CB8AC3E}">
        <p14:creationId xmlns:p14="http://schemas.microsoft.com/office/powerpoint/2010/main" val="175310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6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4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6" grpId="0" animBg="1"/>
      <p:bldP spid="22" grpId="0" animBg="1"/>
      <p:bldP spid="4" grpId="0"/>
      <p:bldP spid="5" grpId="0"/>
      <p:bldP spid="6" grpId="0"/>
      <p:bldP spid="7" grpId="0"/>
      <p:bldP spid="8" grpId="0"/>
      <p:bldP spid="9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8" grpId="0"/>
      <p:bldP spid="44" grpId="0"/>
      <p:bldP spid="45" grpId="0"/>
      <p:bldP spid="47" grpId="0"/>
      <p:bldP spid="48" grpId="0" animBg="1"/>
      <p:bldP spid="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直接连接符 80"/>
          <p:cNvCxnSpPr/>
          <p:nvPr/>
        </p:nvCxnSpPr>
        <p:spPr>
          <a:xfrm flipH="1" flipV="1">
            <a:off x="9500345" y="2164296"/>
            <a:ext cx="0" cy="379316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70462" y="244177"/>
                <a:ext cx="10974479" cy="10063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：半径为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𝑹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的圆柱体内，有一均匀磁场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𝑩</m:t>
                        </m:r>
                      </m:e>
                    </m:acc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，方向垂直图面向里，以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速度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𝒅𝑩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/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𝒅𝒕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增加，求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(1)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半径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𝒓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处的感应电场；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62" y="244177"/>
                <a:ext cx="10974479" cy="1006366"/>
              </a:xfrm>
              <a:prstGeom prst="rect">
                <a:avLst/>
              </a:prstGeom>
              <a:blipFill rotWithShape="0">
                <a:blip r:embed="rId2"/>
                <a:stretch>
                  <a:fillRect l="-1167" t="-2424" b="-1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70462" y="120484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094315" y="1167419"/>
                <a:ext cx="650851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根据磁场的对称性，取半径为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𝒓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的电场线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为积分路径，方向沿逆时针方向。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15" y="1167419"/>
                <a:ext cx="6508513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1968" t="-8333" r="-94" b="-17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乘号 9"/>
          <p:cNvSpPr/>
          <p:nvPr/>
        </p:nvSpPr>
        <p:spPr>
          <a:xfrm>
            <a:off x="8754900" y="139533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1" name="乘号 10"/>
          <p:cNvSpPr/>
          <p:nvPr/>
        </p:nvSpPr>
        <p:spPr>
          <a:xfrm>
            <a:off x="9355403" y="1225987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" name="乘号 11"/>
          <p:cNvSpPr/>
          <p:nvPr/>
        </p:nvSpPr>
        <p:spPr>
          <a:xfrm>
            <a:off x="9979981" y="139533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" name="乘号 13"/>
          <p:cNvSpPr/>
          <p:nvPr/>
        </p:nvSpPr>
        <p:spPr>
          <a:xfrm>
            <a:off x="8551702" y="202245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5" name="乘号 14"/>
          <p:cNvSpPr/>
          <p:nvPr/>
        </p:nvSpPr>
        <p:spPr>
          <a:xfrm>
            <a:off x="9355403" y="2028591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6" name="乘号 15"/>
          <p:cNvSpPr/>
          <p:nvPr/>
        </p:nvSpPr>
        <p:spPr>
          <a:xfrm>
            <a:off x="10183177" y="202245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8" name="乘号 17"/>
          <p:cNvSpPr/>
          <p:nvPr/>
        </p:nvSpPr>
        <p:spPr>
          <a:xfrm>
            <a:off x="8754900" y="264343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9" name="乘号 18"/>
          <p:cNvSpPr/>
          <p:nvPr/>
        </p:nvSpPr>
        <p:spPr>
          <a:xfrm>
            <a:off x="9355403" y="285277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0" name="乘号 19"/>
          <p:cNvSpPr/>
          <p:nvPr/>
        </p:nvSpPr>
        <p:spPr>
          <a:xfrm>
            <a:off x="9979981" y="264343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232130" y="1893755"/>
            <a:ext cx="65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421533" y="1164144"/>
            <a:ext cx="2160000" cy="21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9509581" y="1539408"/>
            <a:ext cx="850374" cy="661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9319307" y="2215350"/>
                <a:ext cx="3799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𝑶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9307" y="2215350"/>
                <a:ext cx="37991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065" r="-8065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10106985" y="1657676"/>
                <a:ext cx="3686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𝑹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985" y="1657676"/>
                <a:ext cx="36869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6667" r="-8333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椭圆 54"/>
          <p:cNvSpPr/>
          <p:nvPr/>
        </p:nvSpPr>
        <p:spPr>
          <a:xfrm>
            <a:off x="8821580" y="1588849"/>
            <a:ext cx="1369804" cy="132688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57" name="直接箭头连接符 56"/>
          <p:cNvCxnSpPr/>
          <p:nvPr/>
        </p:nvCxnSpPr>
        <p:spPr>
          <a:xfrm flipH="1" flipV="1">
            <a:off x="9356280" y="1592402"/>
            <a:ext cx="25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685511" y="3284732"/>
                <a:ext cx="21779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𝒓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&lt;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𝑹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时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11" y="3284732"/>
                <a:ext cx="2177969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5587" t="-15116" r="-4190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9669262" y="2310452"/>
                <a:ext cx="31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𝒓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66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262" y="2310452"/>
                <a:ext cx="318997" cy="369332"/>
              </a:xfrm>
              <a:prstGeom prst="rect">
                <a:avLst/>
              </a:prstGeom>
              <a:blipFill rotWithShape="0">
                <a:blip r:embed="rId7"/>
                <a:stretch>
                  <a:fillRect r="-1923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接箭头连接符 60"/>
          <p:cNvCxnSpPr/>
          <p:nvPr/>
        </p:nvCxnSpPr>
        <p:spPr>
          <a:xfrm>
            <a:off x="9532075" y="2196490"/>
            <a:ext cx="613916" cy="324050"/>
          </a:xfrm>
          <a:prstGeom prst="straightConnector1">
            <a:avLst/>
          </a:prstGeom>
          <a:ln w="381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1856044" y="2046102"/>
                <a:ext cx="4183389" cy="10170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𝑳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nary>
                        <m:nary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𝑆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𝑩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𝜕</m:t>
                              </m:r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𝑺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044" y="2046102"/>
                <a:ext cx="4183389" cy="10170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1107706" y="2238630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∵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06" y="2238630"/>
                <a:ext cx="605935" cy="67710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2731893" y="2941208"/>
                <a:ext cx="3276410" cy="100424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𝑳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2</m:t>
                      </m:r>
                      <m:r>
                        <a:rPr lang="zh-CN" altLang="en-US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𝜋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𝑟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893" y="2941208"/>
                <a:ext cx="3276410" cy="100424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/>
              <p:cNvSpPr txBox="1"/>
              <p:nvPr/>
            </p:nvSpPr>
            <p:spPr>
              <a:xfrm>
                <a:off x="2156239" y="3852840"/>
                <a:ext cx="4894353" cy="10170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nary>
                        <m:nary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𝑆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𝑩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𝜕</m:t>
                              </m:r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𝑺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d>
                        <m:d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−</m:t>
                          </m:r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239" y="3852840"/>
                <a:ext cx="4894353" cy="10170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AutoShape 2"/>
          <p:cNvSpPr>
            <a:spLocks/>
          </p:cNvSpPr>
          <p:nvPr/>
        </p:nvSpPr>
        <p:spPr bwMode="auto">
          <a:xfrm flipH="1">
            <a:off x="6951231" y="3342617"/>
            <a:ext cx="279505" cy="1311822"/>
          </a:xfrm>
          <a:prstGeom prst="leftBrace">
            <a:avLst>
              <a:gd name="adj1" fmla="val 3682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7373082" y="3535692"/>
                <a:ext cx="1670649" cy="81804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082" y="3535692"/>
                <a:ext cx="1670649" cy="81804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椭圆 70"/>
          <p:cNvSpPr/>
          <p:nvPr/>
        </p:nvSpPr>
        <p:spPr>
          <a:xfrm>
            <a:off x="8241972" y="975210"/>
            <a:ext cx="2520000" cy="2520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72" name="直接箭头连接符 71"/>
          <p:cNvCxnSpPr/>
          <p:nvPr/>
        </p:nvCxnSpPr>
        <p:spPr>
          <a:xfrm flipH="1" flipV="1">
            <a:off x="9370136" y="978192"/>
            <a:ext cx="25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685511" y="5118164"/>
                <a:ext cx="21779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𝒓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&gt;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𝑹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时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11" y="5118164"/>
                <a:ext cx="2177969" cy="523220"/>
              </a:xfrm>
              <a:prstGeom prst="rect">
                <a:avLst/>
              </a:prstGeom>
              <a:blipFill rotWithShape="0">
                <a:blip r:embed="rId13"/>
                <a:stretch>
                  <a:fillRect l="-5587" t="-15294" r="-4190" b="-3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2706848" y="4771050"/>
                <a:ext cx="3276410" cy="100424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𝑳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2</m:t>
                      </m:r>
                      <m:r>
                        <a:rPr lang="zh-CN" altLang="en-US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𝜋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𝑟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848" y="4771050"/>
                <a:ext cx="3276410" cy="100424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2131194" y="5691918"/>
                <a:ext cx="4870756" cy="101765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−</m:t>
                      </m:r>
                      <m:nary>
                        <m:nary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𝑆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𝑩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194" y="5691918"/>
                <a:ext cx="4870756" cy="10176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utoShape 2"/>
          <p:cNvSpPr>
            <a:spLocks/>
          </p:cNvSpPr>
          <p:nvPr/>
        </p:nvSpPr>
        <p:spPr bwMode="auto">
          <a:xfrm flipH="1">
            <a:off x="6984814" y="5192337"/>
            <a:ext cx="279505" cy="1311822"/>
          </a:xfrm>
          <a:prstGeom prst="leftBrace">
            <a:avLst>
              <a:gd name="adj1" fmla="val 3682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7406665" y="5320760"/>
                <a:ext cx="1805687" cy="86459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665" y="5320760"/>
                <a:ext cx="1805687" cy="8645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直接箭头连接符 78"/>
          <p:cNvCxnSpPr/>
          <p:nvPr/>
        </p:nvCxnSpPr>
        <p:spPr>
          <a:xfrm flipH="1" flipV="1">
            <a:off x="9512044" y="4276527"/>
            <a:ext cx="0" cy="18316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>
            <a:off x="9506482" y="6098057"/>
            <a:ext cx="21950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 flipV="1">
            <a:off x="10581533" y="2120416"/>
            <a:ext cx="0" cy="39744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55" idx="2"/>
            <a:endCxn id="18" idx="3"/>
          </p:cNvCxnSpPr>
          <p:nvPr/>
        </p:nvCxnSpPr>
        <p:spPr>
          <a:xfrm>
            <a:off x="8821580" y="2252294"/>
            <a:ext cx="0" cy="6099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/>
              <p:cNvSpPr txBox="1"/>
              <p:nvPr/>
            </p:nvSpPr>
            <p:spPr>
              <a:xfrm>
                <a:off x="8492082" y="2317814"/>
                <a:ext cx="376129" cy="34515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082" y="2317814"/>
                <a:ext cx="376129" cy="345159"/>
              </a:xfrm>
              <a:prstGeom prst="rect">
                <a:avLst/>
              </a:prstGeom>
              <a:blipFill rotWithShape="0">
                <a:blip r:embed="rId17"/>
                <a:stretch>
                  <a:fillRect l="-4839" b="-1754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9112980" y="4241015"/>
                <a:ext cx="420115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980" y="4241015"/>
                <a:ext cx="420115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5797" b="-21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/>
              <p:cNvSpPr txBox="1"/>
              <p:nvPr/>
            </p:nvSpPr>
            <p:spPr>
              <a:xfrm>
                <a:off x="9346101" y="6125356"/>
                <a:ext cx="300852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101" y="6125356"/>
                <a:ext cx="300852" cy="369332"/>
              </a:xfrm>
              <a:prstGeom prst="rect">
                <a:avLst/>
              </a:prstGeom>
              <a:blipFill>
                <a:blip r:embed="rId19"/>
                <a:stretch>
                  <a:fillRect l="-20000" r="-18000" b="-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/>
              <p:cNvSpPr txBox="1"/>
              <p:nvPr/>
            </p:nvSpPr>
            <p:spPr>
              <a:xfrm>
                <a:off x="10431107" y="6123399"/>
                <a:ext cx="300852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1107" y="6123399"/>
                <a:ext cx="300852" cy="369332"/>
              </a:xfrm>
              <a:prstGeom prst="rect">
                <a:avLst/>
              </a:prstGeom>
              <a:blipFill>
                <a:blip r:embed="rId20"/>
                <a:stretch>
                  <a:fillRect l="-18367" r="-18367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11374923" y="6093735"/>
                <a:ext cx="237566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4923" y="6093735"/>
                <a:ext cx="237566" cy="369332"/>
              </a:xfrm>
              <a:prstGeom prst="rect">
                <a:avLst/>
              </a:prstGeom>
              <a:blipFill>
                <a:blip r:embed="rId21"/>
                <a:stretch>
                  <a:fillRect l="-15385" r="-1025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直接连接符 92"/>
          <p:cNvCxnSpPr/>
          <p:nvPr/>
        </p:nvCxnSpPr>
        <p:spPr>
          <a:xfrm flipV="1">
            <a:off x="9505763" y="4688742"/>
            <a:ext cx="1073395" cy="1390434"/>
          </a:xfrm>
          <a:prstGeom prst="line">
            <a:avLst/>
          </a:prstGeom>
          <a:ln w="508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任意多边形 95"/>
          <p:cNvSpPr/>
          <p:nvPr/>
        </p:nvSpPr>
        <p:spPr>
          <a:xfrm>
            <a:off x="10575636" y="4673600"/>
            <a:ext cx="1219200" cy="1071418"/>
          </a:xfrm>
          <a:custGeom>
            <a:avLst/>
            <a:gdLst>
              <a:gd name="connsiteX0" fmla="*/ 0 w 1219200"/>
              <a:gd name="connsiteY0" fmla="*/ 0 h 1071418"/>
              <a:gd name="connsiteX1" fmla="*/ 424873 w 1219200"/>
              <a:gd name="connsiteY1" fmla="*/ 803564 h 1071418"/>
              <a:gd name="connsiteX2" fmla="*/ 1219200 w 1219200"/>
              <a:gd name="connsiteY2" fmla="*/ 1071418 h 1071418"/>
              <a:gd name="connsiteX3" fmla="*/ 1219200 w 1219200"/>
              <a:gd name="connsiteY3" fmla="*/ 1071418 h 107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" h="1071418">
                <a:moveTo>
                  <a:pt x="0" y="0"/>
                </a:moveTo>
                <a:cubicBezTo>
                  <a:pt x="110836" y="312497"/>
                  <a:pt x="221673" y="624994"/>
                  <a:pt x="424873" y="803564"/>
                </a:cubicBezTo>
                <a:cubicBezTo>
                  <a:pt x="628073" y="982134"/>
                  <a:pt x="1219200" y="1071418"/>
                  <a:pt x="1219200" y="1071418"/>
                </a:cubicBezTo>
                <a:lnTo>
                  <a:pt x="1219200" y="1071418"/>
                </a:lnTo>
              </a:path>
            </a:pathLst>
          </a:custGeom>
          <a:noFill/>
          <a:ln w="5080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934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1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4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5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8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1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4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7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0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3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47" grpId="0" animBg="1"/>
      <p:bldP spid="52" grpId="0"/>
      <p:bldP spid="53" grpId="0"/>
      <p:bldP spid="55" grpId="0" animBg="1"/>
      <p:bldP spid="59" grpId="0"/>
      <p:bldP spid="60" grpId="0"/>
      <p:bldP spid="64" grpId="0"/>
      <p:bldP spid="65" grpId="0"/>
      <p:bldP spid="67" grpId="0"/>
      <p:bldP spid="68" grpId="0"/>
      <p:bldP spid="69" grpId="0" animBg="1"/>
      <p:bldP spid="70" grpId="0"/>
      <p:bldP spid="71" grpId="0" animBg="1"/>
      <p:bldP spid="73" grpId="0"/>
      <p:bldP spid="74" grpId="0"/>
      <p:bldP spid="75" grpId="0"/>
      <p:bldP spid="76" grpId="0" animBg="1"/>
      <p:bldP spid="77" grpId="0"/>
      <p:bldP spid="87" grpId="0"/>
      <p:bldP spid="88" grpId="0"/>
      <p:bldP spid="89" grpId="0"/>
      <p:bldP spid="90" grpId="0"/>
      <p:bldP spid="91" grpId="0"/>
      <p:bldP spid="9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70462" y="244177"/>
                <a:ext cx="10985700" cy="1489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：半径为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𝑹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的圆柱体内，有一均匀磁场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𝑩</m:t>
                        </m:r>
                      </m:e>
                    </m:acc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，方向垂直图面向里，以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速度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𝒅𝑩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/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𝒅𝒕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增加，求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(2)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单位正电荷沿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𝒓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为半径的圆周移动一周，感应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电场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lang="en-US" altLang="zh-CN" sz="2800" b="1" i="1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做的功。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62" y="244177"/>
                <a:ext cx="10985700" cy="1489510"/>
              </a:xfrm>
              <a:prstGeom prst="rect">
                <a:avLst/>
              </a:prstGeom>
              <a:blipFill rotWithShape="0">
                <a:blip r:embed="rId2"/>
                <a:stretch>
                  <a:fillRect l="-1165" t="-1639" b="-9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70462" y="1663438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094315" y="1681430"/>
                <a:ext cx="6563015" cy="10063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设单位正电荷从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点出发沿逆时针做圆周</a:t>
                </a:r>
                <a:endParaRPr lang="en-US" altLang="zh-CN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运动，感应电场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做的功：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15" y="1681430"/>
                <a:ext cx="6563015" cy="1006366"/>
              </a:xfrm>
              <a:prstGeom prst="rect">
                <a:avLst/>
              </a:prstGeom>
              <a:blipFill rotWithShape="0">
                <a:blip r:embed="rId3"/>
                <a:stretch>
                  <a:fillRect l="-1952" t="-7879" r="-93" b="-1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乘号 4"/>
          <p:cNvSpPr/>
          <p:nvPr/>
        </p:nvSpPr>
        <p:spPr>
          <a:xfrm>
            <a:off x="8690242" y="193103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乘号 5"/>
          <p:cNvSpPr/>
          <p:nvPr/>
        </p:nvSpPr>
        <p:spPr>
          <a:xfrm>
            <a:off x="9290745" y="1761687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" name="乘号 6"/>
          <p:cNvSpPr/>
          <p:nvPr/>
        </p:nvSpPr>
        <p:spPr>
          <a:xfrm>
            <a:off x="9915323" y="193103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乘号 7"/>
          <p:cNvSpPr/>
          <p:nvPr/>
        </p:nvSpPr>
        <p:spPr>
          <a:xfrm>
            <a:off x="8487044" y="255815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" name="乘号 8"/>
          <p:cNvSpPr/>
          <p:nvPr/>
        </p:nvSpPr>
        <p:spPr>
          <a:xfrm>
            <a:off x="9290745" y="2564291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" name="乘号 9"/>
          <p:cNvSpPr/>
          <p:nvPr/>
        </p:nvSpPr>
        <p:spPr>
          <a:xfrm>
            <a:off x="10118519" y="255815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1" name="乘号 10"/>
          <p:cNvSpPr/>
          <p:nvPr/>
        </p:nvSpPr>
        <p:spPr>
          <a:xfrm>
            <a:off x="8690242" y="317913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" name="乘号 11"/>
          <p:cNvSpPr/>
          <p:nvPr/>
        </p:nvSpPr>
        <p:spPr>
          <a:xfrm>
            <a:off x="9290745" y="338847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" name="乘号 12"/>
          <p:cNvSpPr/>
          <p:nvPr/>
        </p:nvSpPr>
        <p:spPr>
          <a:xfrm>
            <a:off x="9915323" y="317913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67472" y="2429455"/>
            <a:ext cx="65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356875" y="1699844"/>
            <a:ext cx="2160000" cy="21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9444923" y="2075108"/>
            <a:ext cx="850374" cy="661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9254649" y="2751050"/>
                <a:ext cx="3799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𝑶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649" y="2751050"/>
                <a:ext cx="37991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452" r="-9677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0042327" y="2193376"/>
                <a:ext cx="3686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𝑹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327" y="2193376"/>
                <a:ext cx="36869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6557" r="-6557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18"/>
          <p:cNvSpPr/>
          <p:nvPr/>
        </p:nvSpPr>
        <p:spPr>
          <a:xfrm>
            <a:off x="8756922" y="2124549"/>
            <a:ext cx="1369804" cy="132688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9291622" y="2128102"/>
            <a:ext cx="25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9604604" y="2846152"/>
                <a:ext cx="31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𝒓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66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4604" y="2846152"/>
                <a:ext cx="318997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1923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/>
          <p:cNvCxnSpPr/>
          <p:nvPr/>
        </p:nvCxnSpPr>
        <p:spPr>
          <a:xfrm>
            <a:off x="9467417" y="2732190"/>
            <a:ext cx="613916" cy="324050"/>
          </a:xfrm>
          <a:prstGeom prst="straightConnector1">
            <a:avLst/>
          </a:prstGeom>
          <a:ln w="381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177314" y="1510910"/>
            <a:ext cx="2520000" cy="2520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9305478" y="1513892"/>
            <a:ext cx="25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9" idx="2"/>
            <a:endCxn id="11" idx="3"/>
          </p:cNvCxnSpPr>
          <p:nvPr/>
        </p:nvCxnSpPr>
        <p:spPr>
          <a:xfrm>
            <a:off x="8756922" y="2787994"/>
            <a:ext cx="0" cy="6099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8427424" y="2853514"/>
                <a:ext cx="376129" cy="34515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424" y="2853514"/>
                <a:ext cx="376129" cy="345159"/>
              </a:xfrm>
              <a:prstGeom prst="rect">
                <a:avLst/>
              </a:prstGeom>
              <a:blipFill rotWithShape="0">
                <a:blip r:embed="rId7"/>
                <a:stretch>
                  <a:fillRect l="-4839" b="-1754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椭圆 26"/>
          <p:cNvSpPr/>
          <p:nvPr/>
        </p:nvSpPr>
        <p:spPr>
          <a:xfrm>
            <a:off x="10014619" y="3010060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0111131" y="2947785"/>
                <a:ext cx="3654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𝑷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1131" y="2947785"/>
                <a:ext cx="365485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667" r="-6667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1415283" y="2528224"/>
                <a:ext cx="2514085" cy="1004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hr m:val="∮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𝑳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283" y="2528224"/>
                <a:ext cx="2514085" cy="100424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8120884" y="4335311"/>
                <a:ext cx="1670649" cy="81804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884" y="4335311"/>
                <a:ext cx="1670649" cy="81804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utoShape 2"/>
          <p:cNvSpPr>
            <a:spLocks/>
          </p:cNvSpPr>
          <p:nvPr/>
        </p:nvSpPr>
        <p:spPr bwMode="auto">
          <a:xfrm>
            <a:off x="7804725" y="4699814"/>
            <a:ext cx="297687" cy="1311822"/>
          </a:xfrm>
          <a:prstGeom prst="leftBrace">
            <a:avLst>
              <a:gd name="adj1" fmla="val 64745"/>
              <a:gd name="adj2" fmla="val 50704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8135044" y="5316115"/>
                <a:ext cx="1872372" cy="87562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044" y="5316115"/>
                <a:ext cx="1872372" cy="87562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10014619" y="5580749"/>
                <a:ext cx="1365566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&gt;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4619" y="5580749"/>
                <a:ext cx="1365566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10005382" y="4571974"/>
                <a:ext cx="1365566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&lt;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5382" y="4571974"/>
                <a:ext cx="1365566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3859744" y="2609097"/>
                <a:ext cx="1910459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2</m:t>
                      </m:r>
                      <m:r>
                        <a:rPr lang="zh-CN" altLang="en-US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𝜋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𝑟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744" y="2609097"/>
                <a:ext cx="1910459" cy="81804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5711091" y="2607822"/>
                <a:ext cx="1631152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zh-CN" altLang="en-US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𝜋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091" y="2607822"/>
                <a:ext cx="1631152" cy="81804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/>
          <p:cNvSpPr txBox="1"/>
          <p:nvPr/>
        </p:nvSpPr>
        <p:spPr>
          <a:xfrm>
            <a:off x="1094315" y="3633070"/>
            <a:ext cx="4152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若沿顺时针做圆周运动：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5007027" y="3472721"/>
                <a:ext cx="2387000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0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r>
                        <a:rPr lang="zh-CN" altLang="en-US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𝜋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27" y="3472721"/>
                <a:ext cx="2387000" cy="81804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1094315" y="4256887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15" y="4256887"/>
                <a:ext cx="605935" cy="67710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1608954" y="4372229"/>
                <a:ext cx="20895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≠0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954" y="4372229"/>
                <a:ext cx="2089546" cy="43088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1094314" y="4839954"/>
                <a:ext cx="5221750" cy="10063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感应电场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lang="en-US" altLang="zh-CN" sz="28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做的功与路径有关，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是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非保守力场</a:t>
                </a:r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14" y="4839954"/>
                <a:ext cx="5221750" cy="1006366"/>
              </a:xfrm>
              <a:prstGeom prst="rect">
                <a:avLst/>
              </a:prstGeom>
              <a:blipFill rotWithShape="0">
                <a:blip r:embed="rId19"/>
                <a:stretch>
                  <a:fillRect l="-2453" t="-3030" r="-584" b="-1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50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7" grpId="0" animBg="1"/>
      <p:bldP spid="28" grpId="0"/>
      <p:bldP spid="29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925019" y="275492"/>
                <a:ext cx="4183389" cy="10170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𝑳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nary>
                        <m:nary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𝑆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𝑩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𝜕</m:t>
                              </m:r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𝑺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19" y="275492"/>
                <a:ext cx="4183389" cy="10170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5495372" y="491929"/>
            <a:ext cx="4716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对任意形状回路都成立！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8463" y="1283960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注意：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648426" y="1256199"/>
                <a:ext cx="6145657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---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非保守场不能引入势函数！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426" y="1256199"/>
                <a:ext cx="6145657" cy="644664"/>
              </a:xfrm>
              <a:prstGeom prst="rect">
                <a:avLst/>
              </a:prstGeom>
              <a:blipFill rotWithShape="0">
                <a:blip r:embed="rId4"/>
                <a:stretch>
                  <a:fillRect t="-6604" r="-1388" b="-26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1648426" y="1785611"/>
            <a:ext cx="6364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但它对磁场中的导体提供电动势：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835078" y="1540615"/>
                <a:ext cx="2208810" cy="11300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078" y="1540615"/>
                <a:ext cx="2208810" cy="11300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38463" y="2349902"/>
                <a:ext cx="362150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a).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导体不闭合时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→</m:t>
                    </m:r>
                  </m:oMath>
                </a14:m>
                <a:endParaRPr lang="zh-CN" altLang="en-US" sz="32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63" y="2349902"/>
                <a:ext cx="3621504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4377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943544" y="2349902"/>
                <a:ext cx="4649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使导体内电荷重新分布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→</m:t>
                    </m:r>
                  </m:oMath>
                </a14:m>
                <a:endParaRPr lang="zh-CN" altLang="en-US" sz="32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544" y="2349902"/>
                <a:ext cx="4649030" cy="584775"/>
              </a:xfrm>
              <a:prstGeom prst="rect">
                <a:avLst/>
              </a:prstGeom>
              <a:blipFill rotWithShape="0">
                <a:blip r:embed="rId7"/>
                <a:stretch>
                  <a:fillRect l="-3408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8633569" y="2290013"/>
                <a:ext cx="1460080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产生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3200" b="1" i="1" smtClean="0"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3200" b="1" i="1" smtClean="0"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𝒆</m:t>
                        </m:r>
                      </m:sub>
                    </m:sSub>
                  </m:oMath>
                </a14:m>
                <a:endParaRPr lang="zh-CN" altLang="en-US" sz="32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569" y="2290013"/>
                <a:ext cx="1460080" cy="644664"/>
              </a:xfrm>
              <a:prstGeom prst="rect">
                <a:avLst/>
              </a:prstGeom>
              <a:blipFill rotWithShape="0">
                <a:blip r:embed="rId8"/>
                <a:stretch>
                  <a:fillRect l="-10417" t="-6667" b="-2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1059363" y="2890505"/>
            <a:ext cx="3480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则导体内总电场：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509878" y="2960377"/>
                <a:ext cx="2052741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𝑬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𝒊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878" y="2960377"/>
                <a:ext cx="2052741" cy="48314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044401" y="3420256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达到平衡时：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735760" y="3519452"/>
                <a:ext cx="1081193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𝑬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760" y="3519452"/>
                <a:ext cx="1081193" cy="48314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4895199" y="3496931"/>
                <a:ext cx="1657570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𝒊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199" y="3496931"/>
                <a:ext cx="1657570" cy="48314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044401" y="3942387"/>
                <a:ext cx="5579797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的存在，则出现电势。</a:t>
                </a: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01" y="3942387"/>
                <a:ext cx="5579797" cy="644664"/>
              </a:xfrm>
              <a:prstGeom prst="rect">
                <a:avLst/>
              </a:prstGeom>
              <a:blipFill rotWithShape="0">
                <a:blip r:embed="rId12"/>
                <a:stretch>
                  <a:fillRect l="-2729" t="-6667" r="-1747" b="-2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椭圆 16"/>
          <p:cNvSpPr/>
          <p:nvPr/>
        </p:nvSpPr>
        <p:spPr>
          <a:xfrm>
            <a:off x="8744401" y="3003336"/>
            <a:ext cx="2160000" cy="21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8" name="乘号 17"/>
          <p:cNvSpPr/>
          <p:nvPr/>
        </p:nvSpPr>
        <p:spPr>
          <a:xfrm>
            <a:off x="9079898" y="331835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9" name="乘号 18"/>
          <p:cNvSpPr/>
          <p:nvPr/>
        </p:nvSpPr>
        <p:spPr>
          <a:xfrm>
            <a:off x="9680401" y="310282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0" name="乘号 19"/>
          <p:cNvSpPr/>
          <p:nvPr/>
        </p:nvSpPr>
        <p:spPr>
          <a:xfrm>
            <a:off x="10304979" y="331835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乘号 20"/>
          <p:cNvSpPr/>
          <p:nvPr/>
        </p:nvSpPr>
        <p:spPr>
          <a:xfrm>
            <a:off x="8858227" y="393933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2" name="乘号 21"/>
          <p:cNvSpPr/>
          <p:nvPr/>
        </p:nvSpPr>
        <p:spPr>
          <a:xfrm>
            <a:off x="9680401" y="394547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3" name="乘号 22"/>
          <p:cNvSpPr/>
          <p:nvPr/>
        </p:nvSpPr>
        <p:spPr>
          <a:xfrm>
            <a:off x="10515982" y="392137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4" name="乘号 23"/>
          <p:cNvSpPr/>
          <p:nvPr/>
        </p:nvSpPr>
        <p:spPr>
          <a:xfrm>
            <a:off x="9079898" y="4554178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5" name="乘号 24"/>
          <p:cNvSpPr/>
          <p:nvPr/>
        </p:nvSpPr>
        <p:spPr>
          <a:xfrm>
            <a:off x="9680401" y="4809697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6" name="乘号 25"/>
          <p:cNvSpPr/>
          <p:nvPr/>
        </p:nvSpPr>
        <p:spPr>
          <a:xfrm>
            <a:off x="10304979" y="4554178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9104401" y="3367029"/>
            <a:ext cx="1440000" cy="1440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9374256" y="3636557"/>
            <a:ext cx="900000" cy="900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H="1">
            <a:off x="9694159" y="3655029"/>
            <a:ext cx="241584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9694159" y="3385501"/>
            <a:ext cx="241584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10111657" y="3170820"/>
            <a:ext cx="107045" cy="1752173"/>
          </a:xfrm>
          <a:prstGeom prst="rect">
            <a:avLst/>
          </a:prstGeom>
          <a:solidFill>
            <a:srgbClr val="CCFFCC"/>
          </a:solidFill>
          <a:ln w="2032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2" name="十字形 31"/>
          <p:cNvSpPr/>
          <p:nvPr/>
        </p:nvSpPr>
        <p:spPr>
          <a:xfrm>
            <a:off x="10231967" y="2913336"/>
            <a:ext cx="180000" cy="180000"/>
          </a:xfrm>
          <a:prstGeom prst="plus">
            <a:avLst>
              <a:gd name="adj" fmla="val 4732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3" name="减号 32"/>
          <p:cNvSpPr/>
          <p:nvPr/>
        </p:nvSpPr>
        <p:spPr>
          <a:xfrm>
            <a:off x="10240268" y="4850993"/>
            <a:ext cx="216000" cy="144000"/>
          </a:xfrm>
          <a:prstGeom prst="mathMinus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438463" y="4685645"/>
                <a:ext cx="3072059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b).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平衡时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𝑬</m:t>
                        </m:r>
                      </m:e>
                    </m:acc>
                    <m:r>
                      <a:rPr lang="en-US" altLang="zh-CN" sz="3200" i="1">
                        <a:latin typeface="Cambria Math" charset="0"/>
                        <a:ea typeface="SimHei" charset="-122"/>
                        <a:cs typeface="SimHei" charset="-122"/>
                      </a:rPr>
                      <m:t>=0</m:t>
                    </m:r>
                  </m:oMath>
                </a14:m>
                <a:endParaRPr lang="zh-CN" altLang="en-US" sz="32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63" y="4685645"/>
                <a:ext cx="3072059" cy="644664"/>
              </a:xfrm>
              <a:prstGeom prst="rect">
                <a:avLst/>
              </a:prstGeom>
              <a:blipFill rotWithShape="0">
                <a:blip r:embed="rId13"/>
                <a:stretch>
                  <a:fillRect l="-5159" t="-6667" b="-2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3544924" y="4505853"/>
                <a:ext cx="2211823" cy="1004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𝑬</m:t>
                              </m:r>
                            </m:e>
                          </m:acc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0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924" y="4505853"/>
                <a:ext cx="2211823" cy="100424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5713754" y="4503993"/>
                <a:ext cx="3170612" cy="1004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  <a:ea typeface="SimHei" charset="-122"/>
                                          <a:cs typeface="SimHei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i="1">
                                          <a:latin typeface="Cambria Math" charset="0"/>
                                          <a:ea typeface="SimHei" charset="-122"/>
                                          <a:cs typeface="SimHei" charset="-122"/>
                                        </a:rPr>
                                        <m:t>𝑬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  <a:ea typeface="SimHei" charset="-122"/>
                                          <a:cs typeface="SimHei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i="1">
                                          <a:latin typeface="Cambria Math" charset="0"/>
                                          <a:ea typeface="SimHei" charset="-122"/>
                                          <a:cs typeface="SimHei" charset="-122"/>
                                        </a:rPr>
                                        <m:t>𝑬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𝒆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754" y="4503993"/>
                <a:ext cx="3170612" cy="100424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493705" y="5665257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05" y="5665257"/>
                <a:ext cx="605935" cy="67710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1013186" y="5490449"/>
                <a:ext cx="6104620" cy="1004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𝒆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+</m:t>
                      </m:r>
                      <m:nary>
                        <m:naryPr>
                          <m:ctrlPr>
                            <a:rPr lang="zh-CN" altLang="en-US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=−∆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𝑉</m:t>
                      </m:r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86" y="5490449"/>
                <a:ext cx="6104620" cy="1004249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右箭头 38"/>
          <p:cNvSpPr/>
          <p:nvPr/>
        </p:nvSpPr>
        <p:spPr>
          <a:xfrm>
            <a:off x="7305965" y="5872387"/>
            <a:ext cx="785091" cy="316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8296647" y="5806839"/>
                <a:ext cx="13595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∆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𝑉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47" y="5806839"/>
                <a:ext cx="1359538" cy="43088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10050456" y="5174529"/>
                <a:ext cx="1300805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&gt;0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456" y="5174529"/>
                <a:ext cx="1300805" cy="818044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72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38" grpId="0"/>
      <p:bldP spid="39" grpId="0" animBg="1"/>
      <p:bldP spid="40" grpId="0"/>
      <p:bldP spid="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70462" y="244177"/>
                <a:ext cx="11192488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2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：在例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的磁场中放入一边长为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的正方形导体回路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𝒐𝒂𝒃𝒄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，求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:</a:t>
                </a:r>
              </a:p>
              <a:p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(1)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回路各边的感应电动势；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(2)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总的感应电动势；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(3)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回路中是否存在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静电场？若存在，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𝒄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哪点电势高？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62" y="244177"/>
                <a:ext cx="11192488" cy="1384995"/>
              </a:xfrm>
              <a:prstGeom prst="rect">
                <a:avLst/>
              </a:prstGeom>
              <a:blipFill rotWithShape="0">
                <a:blip r:embed="rId2"/>
                <a:stretch>
                  <a:fillRect l="-1144" t="-5286" b="-105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70462" y="1528110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p:sp>
        <p:nvSpPr>
          <p:cNvPr id="14" name="乘号 13"/>
          <p:cNvSpPr/>
          <p:nvPr/>
        </p:nvSpPr>
        <p:spPr>
          <a:xfrm>
            <a:off x="8359383" y="265863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5" name="乘号 14"/>
          <p:cNvSpPr/>
          <p:nvPr/>
        </p:nvSpPr>
        <p:spPr>
          <a:xfrm>
            <a:off x="9163084" y="266477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6" name="乘号 15"/>
          <p:cNvSpPr/>
          <p:nvPr/>
        </p:nvSpPr>
        <p:spPr>
          <a:xfrm>
            <a:off x="9990858" y="265863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039811" y="2529936"/>
            <a:ext cx="65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059927" y="1565380"/>
            <a:ext cx="2520000" cy="252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9138703" y="2811509"/>
                <a:ext cx="331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C0066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𝒐</m:t>
                      </m:r>
                    </m:oMath>
                  </m:oMathPara>
                </a14:m>
                <a:endParaRPr lang="zh-CN" altLang="en-US" sz="2400" b="1" dirty="0">
                  <a:solidFill>
                    <a:srgbClr val="CC0066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703" y="2811509"/>
                <a:ext cx="331821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乘号 49"/>
          <p:cNvSpPr/>
          <p:nvPr/>
        </p:nvSpPr>
        <p:spPr>
          <a:xfrm>
            <a:off x="8359383" y="333804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1" name="乘号 50"/>
          <p:cNvSpPr/>
          <p:nvPr/>
        </p:nvSpPr>
        <p:spPr>
          <a:xfrm>
            <a:off x="9163084" y="334418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4" name="乘号 53"/>
          <p:cNvSpPr/>
          <p:nvPr/>
        </p:nvSpPr>
        <p:spPr>
          <a:xfrm>
            <a:off x="9990858" y="333804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039811" y="3209349"/>
            <a:ext cx="65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8" name="乘号 57"/>
          <p:cNvSpPr/>
          <p:nvPr/>
        </p:nvSpPr>
        <p:spPr>
          <a:xfrm>
            <a:off x="8359383" y="201405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2" name="乘号 61"/>
          <p:cNvSpPr/>
          <p:nvPr/>
        </p:nvSpPr>
        <p:spPr>
          <a:xfrm>
            <a:off x="9163084" y="202019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3" name="乘号 62"/>
          <p:cNvSpPr/>
          <p:nvPr/>
        </p:nvSpPr>
        <p:spPr>
          <a:xfrm>
            <a:off x="9990858" y="201405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0039811" y="1885356"/>
            <a:ext cx="65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293429" y="2014053"/>
            <a:ext cx="792000" cy="792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9919226" y="2790357"/>
                <a:ext cx="3446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C0066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𝒂</m:t>
                      </m:r>
                    </m:oMath>
                  </m:oMathPara>
                </a14:m>
                <a:endParaRPr lang="zh-CN" altLang="en-US" sz="2400" b="1" dirty="0">
                  <a:solidFill>
                    <a:srgbClr val="CC0066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226" y="2790357"/>
                <a:ext cx="344645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/>
              <p:cNvSpPr txBox="1"/>
              <p:nvPr/>
            </p:nvSpPr>
            <p:spPr>
              <a:xfrm>
                <a:off x="9059521" y="1699266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C0066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𝒄</m:t>
                      </m:r>
                    </m:oMath>
                  </m:oMathPara>
                </a14:m>
                <a:endParaRPr lang="zh-CN" altLang="en-US" sz="2400" b="1" dirty="0">
                  <a:solidFill>
                    <a:srgbClr val="CC0066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0" name="文本框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21" y="1699266"/>
                <a:ext cx="309379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/>
              <p:cNvSpPr txBox="1"/>
              <p:nvPr/>
            </p:nvSpPr>
            <p:spPr>
              <a:xfrm>
                <a:off x="9840044" y="1678114"/>
                <a:ext cx="341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C0066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𝒃</m:t>
                      </m:r>
                    </m:oMath>
                  </m:oMathPara>
                </a14:m>
                <a:endParaRPr lang="zh-CN" altLang="en-US" sz="2400" b="1" dirty="0">
                  <a:solidFill>
                    <a:srgbClr val="CC0066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3" name="文本框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044" y="1678114"/>
                <a:ext cx="34143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929" r="-8929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/>
              <p:cNvSpPr txBox="1"/>
              <p:nvPr/>
            </p:nvSpPr>
            <p:spPr>
              <a:xfrm>
                <a:off x="1782718" y="1487084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∵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718" y="1487084"/>
                <a:ext cx="605935" cy="67710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339124" y="1589442"/>
                <a:ext cx="1359988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𝑜𝑎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⊥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124" y="1589442"/>
                <a:ext cx="1359988" cy="48314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/>
              <p:cNvSpPr txBox="1"/>
              <p:nvPr/>
            </p:nvSpPr>
            <p:spPr>
              <a:xfrm>
                <a:off x="2338676" y="2069562"/>
                <a:ext cx="1327351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𝑜𝑐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⊥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2" name="文本框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676" y="2069562"/>
                <a:ext cx="1327351" cy="48314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utoShape 2"/>
          <p:cNvSpPr>
            <a:spLocks/>
          </p:cNvSpPr>
          <p:nvPr/>
        </p:nvSpPr>
        <p:spPr bwMode="auto">
          <a:xfrm flipH="1">
            <a:off x="3752384" y="1745742"/>
            <a:ext cx="170005" cy="675201"/>
          </a:xfrm>
          <a:prstGeom prst="leftBrace">
            <a:avLst>
              <a:gd name="adj1" fmla="val 3682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/>
              <p:cNvSpPr txBox="1"/>
              <p:nvPr/>
            </p:nvSpPr>
            <p:spPr>
              <a:xfrm>
                <a:off x="4271613" y="1690481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5" name="文本框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613" y="1690481"/>
                <a:ext cx="605935" cy="67710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900122" y="1789720"/>
                <a:ext cx="22166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𝑜𝑎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𝑜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122" y="1789720"/>
                <a:ext cx="2216696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/>
          <p:cNvCxnSpPr>
            <a:endCxn id="5" idx="3"/>
          </p:cNvCxnSpPr>
          <p:nvPr/>
        </p:nvCxnSpPr>
        <p:spPr>
          <a:xfrm flipV="1">
            <a:off x="9266304" y="2410053"/>
            <a:ext cx="819125" cy="401457"/>
          </a:xfrm>
          <a:prstGeom prst="straightConnector1">
            <a:avLst/>
          </a:prstGeom>
          <a:ln w="317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9803099" y="1872016"/>
            <a:ext cx="280800" cy="54727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9541167" y="2687781"/>
            <a:ext cx="30375" cy="110837"/>
          </a:xfrm>
          <a:custGeom>
            <a:avLst/>
            <a:gdLst>
              <a:gd name="connsiteX0" fmla="*/ 0 w 30375"/>
              <a:gd name="connsiteY0" fmla="*/ 0 h 110837"/>
              <a:gd name="connsiteX1" fmla="*/ 27709 w 30375"/>
              <a:gd name="connsiteY1" fmla="*/ 55419 h 110837"/>
              <a:gd name="connsiteX2" fmla="*/ 27709 w 30375"/>
              <a:gd name="connsiteY2" fmla="*/ 110837 h 11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75" h="110837">
                <a:moveTo>
                  <a:pt x="0" y="0"/>
                </a:moveTo>
                <a:cubicBezTo>
                  <a:pt x="11545" y="18473"/>
                  <a:pt x="23091" y="36946"/>
                  <a:pt x="27709" y="55419"/>
                </a:cubicBezTo>
                <a:cubicBezTo>
                  <a:pt x="32327" y="73892"/>
                  <a:pt x="30018" y="92364"/>
                  <a:pt x="27709" y="110837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/>
              <p:cNvSpPr txBox="1"/>
              <p:nvPr/>
            </p:nvSpPr>
            <p:spPr>
              <a:xfrm>
                <a:off x="9645495" y="2541525"/>
                <a:ext cx="2885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𝜽</m:t>
                      </m:r>
                    </m:oMath>
                  </m:oMathPara>
                </a14:m>
                <a:endParaRPr lang="zh-CN" altLang="en-US" sz="2000" b="1" dirty="0">
                  <a:solidFill>
                    <a:srgbClr val="0066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7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495" y="2541525"/>
                <a:ext cx="288541" cy="307777"/>
              </a:xfrm>
              <a:prstGeom prst="rect">
                <a:avLst/>
              </a:prstGeom>
              <a:blipFill rotWithShape="0">
                <a:blip r:embed="rId12"/>
                <a:stretch>
                  <a:fillRect l="-8333" r="-8333"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/>
              <p:cNvSpPr txBox="1"/>
              <p:nvPr/>
            </p:nvSpPr>
            <p:spPr>
              <a:xfrm>
                <a:off x="9426587" y="1602255"/>
                <a:ext cx="451983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587" y="1602255"/>
                <a:ext cx="451983" cy="41408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/>
              <p:cNvSpPr txBox="1"/>
              <p:nvPr/>
            </p:nvSpPr>
            <p:spPr>
              <a:xfrm>
                <a:off x="522862" y="5248470"/>
                <a:ext cx="43717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同理，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𝒃𝒄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边的感应电动势</a:t>
                </a:r>
                <a:r>
                  <a:rPr lang="en-US" altLang="zh-CN" sz="2800" b="1" dirty="0">
                    <a:latin typeface="SimHei" charset="-122"/>
                    <a:ea typeface="SimHei" charset="-122"/>
                    <a:cs typeface="SimHei" charset="-122"/>
                  </a:rPr>
                  <a:t>: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9" name="文本框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62" y="5248470"/>
                <a:ext cx="4371710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2929" t="-15116" r="-976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644079" y="3362340"/>
                <a:ext cx="2480231" cy="977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𝑎𝑏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79" y="3362340"/>
                <a:ext cx="2480231" cy="97738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/>
              <p:cNvSpPr txBox="1"/>
              <p:nvPr/>
            </p:nvSpPr>
            <p:spPr>
              <a:xfrm>
                <a:off x="3159312" y="3361660"/>
                <a:ext cx="2984470" cy="985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𝑏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𝑑𝐵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𝑑𝑡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𝜃</m:t>
                              </m:r>
                            </m:e>
                          </m:func>
                        </m:e>
                      </m:nary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𝑑𝑙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0" name="文本框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312" y="3361660"/>
                <a:ext cx="2984470" cy="98539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/>
              <p:cNvSpPr txBox="1"/>
              <p:nvPr/>
            </p:nvSpPr>
            <p:spPr>
              <a:xfrm>
                <a:off x="9571542" y="2222486"/>
                <a:ext cx="31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𝒓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66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542" y="2222486"/>
                <a:ext cx="318997" cy="369332"/>
              </a:xfrm>
              <a:prstGeom prst="rect">
                <a:avLst/>
              </a:prstGeom>
              <a:blipFill rotWithShape="0">
                <a:blip r:embed="rId17"/>
                <a:stretch>
                  <a:fillRect r="-1923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/>
              <p:cNvSpPr txBox="1"/>
              <p:nvPr/>
            </p:nvSpPr>
            <p:spPr>
              <a:xfrm>
                <a:off x="6055986" y="3361660"/>
                <a:ext cx="2257285" cy="985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nary>
                        <m:nary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𝑏</m:t>
                          </m:r>
                        </m:sup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𝑑𝑙</m:t>
                          </m:r>
                          <m:r>
                            <m:rPr>
                              <m:nor/>
                            </m:rPr>
                            <a:rPr lang="zh-CN" altLang="en-US" sz="2800" dirty="0">
                              <a:latin typeface="SimHei" charset="-122"/>
                              <a:ea typeface="SimHei" charset="-122"/>
                              <a:cs typeface="SimHei" charset="-122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986" y="3361660"/>
                <a:ext cx="2257285" cy="9853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/>
              <p:cNvSpPr txBox="1"/>
              <p:nvPr/>
            </p:nvSpPr>
            <p:spPr>
              <a:xfrm>
                <a:off x="1219001" y="4353783"/>
                <a:ext cx="1391343" cy="8756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001" y="4353783"/>
                <a:ext cx="1391343" cy="875624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/>
              <p:cNvSpPr txBox="1"/>
              <p:nvPr/>
            </p:nvSpPr>
            <p:spPr>
              <a:xfrm>
                <a:off x="8120884" y="4335311"/>
                <a:ext cx="1670649" cy="81804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4" name="文本框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884" y="4335311"/>
                <a:ext cx="1670649" cy="818044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/>
              <p:cNvSpPr txBox="1"/>
              <p:nvPr/>
            </p:nvSpPr>
            <p:spPr>
              <a:xfrm>
                <a:off x="9792947" y="4571974"/>
                <a:ext cx="1365566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&lt;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5" name="文本框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947" y="4571974"/>
                <a:ext cx="1365566" cy="430887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/>
              <p:cNvSpPr txBox="1"/>
              <p:nvPr/>
            </p:nvSpPr>
            <p:spPr>
              <a:xfrm>
                <a:off x="522862" y="2498164"/>
                <a:ext cx="631615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任意一点的感应电场都垂直于对称轴，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𝒂𝒃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边的感应电动势</a:t>
                </a:r>
                <a:r>
                  <a:rPr lang="en-US" altLang="zh-CN" sz="2800" b="1" dirty="0">
                    <a:latin typeface="SimHei" charset="-122"/>
                    <a:ea typeface="SimHei" charset="-122"/>
                    <a:cs typeface="SimHei" charset="-122"/>
                  </a:rPr>
                  <a:t>: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6" name="文本框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62" y="2498164"/>
                <a:ext cx="6316153" cy="954107"/>
              </a:xfrm>
              <a:prstGeom prst="rect">
                <a:avLst/>
              </a:prstGeom>
              <a:blipFill rotWithShape="0">
                <a:blip r:embed="rId22"/>
                <a:stretch>
                  <a:fillRect l="-2027" t="-7051" r="-97" b="-16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/>
              <p:cNvSpPr txBox="1"/>
              <p:nvPr/>
            </p:nvSpPr>
            <p:spPr>
              <a:xfrm>
                <a:off x="4814227" y="4983351"/>
                <a:ext cx="1932773" cy="8756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𝑏𝑐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7" name="文本框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227" y="4983351"/>
                <a:ext cx="1932773" cy="875624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本框 107"/>
          <p:cNvSpPr txBox="1"/>
          <p:nvPr/>
        </p:nvSpPr>
        <p:spPr>
          <a:xfrm>
            <a:off x="987416" y="1537346"/>
            <a:ext cx="728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(1)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838549" y="5937943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(2) 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总的电动势为：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/>
              <p:cNvSpPr txBox="1"/>
              <p:nvPr/>
            </p:nvSpPr>
            <p:spPr>
              <a:xfrm>
                <a:off x="4299321" y="5773646"/>
                <a:ext cx="3552896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𝑎𝑏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𝑏𝑐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321" y="5773646"/>
                <a:ext cx="3552896" cy="818044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文本框 110"/>
          <p:cNvSpPr txBox="1"/>
          <p:nvPr/>
        </p:nvSpPr>
        <p:spPr>
          <a:xfrm>
            <a:off x="8228583" y="5414433"/>
            <a:ext cx="30700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也可以利用对称性</a:t>
            </a:r>
            <a:endParaRPr lang="en-US" altLang="zh-CN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从</a:t>
            </a:r>
            <a:r>
              <a:rPr lang="en-US" altLang="zh-CN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(2)</a:t>
            </a:r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得到</a:t>
            </a:r>
            <a:r>
              <a:rPr lang="en-US" altLang="zh-CN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(1)</a:t>
            </a:r>
            <a:endParaRPr lang="zh-CN" altLang="en-US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378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2" grpId="0"/>
      <p:bldP spid="5" grpId="0" animBg="1"/>
      <p:bldP spid="78" grpId="0"/>
      <p:bldP spid="80" grpId="0"/>
      <p:bldP spid="83" grpId="0"/>
      <p:bldP spid="85" grpId="0"/>
      <p:bldP spid="6" grpId="0"/>
      <p:bldP spid="92" grpId="0"/>
      <p:bldP spid="94" grpId="0" animBg="1"/>
      <p:bldP spid="95" grpId="0"/>
      <p:bldP spid="7" grpId="0"/>
      <p:bldP spid="25" grpId="0" animBg="1"/>
      <p:bldP spid="97" grpId="0"/>
      <p:bldP spid="98" grpId="0"/>
      <p:bldP spid="99" grpId="0"/>
      <p:bldP spid="26" grpId="0"/>
      <p:bldP spid="100" grpId="0"/>
      <p:bldP spid="101" grpId="0"/>
      <p:bldP spid="102" grpId="0"/>
      <p:bldP spid="103" grpId="0"/>
      <p:bldP spid="104" grpId="0" animBg="1"/>
      <p:bldP spid="105" grpId="0"/>
      <p:bldP spid="106" grpId="0"/>
      <p:bldP spid="107" grpId="0"/>
      <p:bldP spid="108" grpId="0"/>
      <p:bldP spid="109" grpId="0"/>
      <p:bldP spid="110" grpId="0"/>
      <p:bldP spid="1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70462" y="244177"/>
                <a:ext cx="11192488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2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：在例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的磁场中放入一边长为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的正方形导体回路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𝒐𝒂𝒃𝒄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，求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:</a:t>
                </a:r>
              </a:p>
              <a:p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(1)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回路各边的感应电动势；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(2)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总的感应电动势；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(3)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回路中是否存在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静电场？若存在，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𝒄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哪点电势高？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62" y="244177"/>
                <a:ext cx="11192488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1144" t="-5286" b="-105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70462" y="1528110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p:sp>
        <p:nvSpPr>
          <p:cNvPr id="14" name="乘号 13"/>
          <p:cNvSpPr/>
          <p:nvPr/>
        </p:nvSpPr>
        <p:spPr>
          <a:xfrm>
            <a:off x="9205497" y="349666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5" name="乘号 14"/>
          <p:cNvSpPr/>
          <p:nvPr/>
        </p:nvSpPr>
        <p:spPr>
          <a:xfrm>
            <a:off x="10009198" y="350280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6" name="乘号 15"/>
          <p:cNvSpPr/>
          <p:nvPr/>
        </p:nvSpPr>
        <p:spPr>
          <a:xfrm>
            <a:off x="10836972" y="349666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885925" y="3367969"/>
            <a:ext cx="65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906041" y="2403413"/>
            <a:ext cx="2520000" cy="252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9984817" y="3649542"/>
                <a:ext cx="331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C0066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𝒐</m:t>
                      </m:r>
                    </m:oMath>
                  </m:oMathPara>
                </a14:m>
                <a:endParaRPr lang="zh-CN" altLang="en-US" sz="2400" b="1" dirty="0">
                  <a:solidFill>
                    <a:srgbClr val="CC0066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4817" y="3649542"/>
                <a:ext cx="331821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1852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乘号 49"/>
          <p:cNvSpPr/>
          <p:nvPr/>
        </p:nvSpPr>
        <p:spPr>
          <a:xfrm>
            <a:off x="9205497" y="4176079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1" name="乘号 50"/>
          <p:cNvSpPr/>
          <p:nvPr/>
        </p:nvSpPr>
        <p:spPr>
          <a:xfrm>
            <a:off x="10009198" y="4182218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4" name="乘号 53"/>
          <p:cNvSpPr/>
          <p:nvPr/>
        </p:nvSpPr>
        <p:spPr>
          <a:xfrm>
            <a:off x="10836972" y="4176079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885925" y="4047382"/>
            <a:ext cx="65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8" name="乘号 57"/>
          <p:cNvSpPr/>
          <p:nvPr/>
        </p:nvSpPr>
        <p:spPr>
          <a:xfrm>
            <a:off x="9205497" y="285208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2" name="乘号 61"/>
          <p:cNvSpPr/>
          <p:nvPr/>
        </p:nvSpPr>
        <p:spPr>
          <a:xfrm>
            <a:off x="10009198" y="285822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3" name="乘号 62"/>
          <p:cNvSpPr/>
          <p:nvPr/>
        </p:nvSpPr>
        <p:spPr>
          <a:xfrm>
            <a:off x="10836972" y="285208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0885925" y="2723389"/>
            <a:ext cx="65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39543" y="2852086"/>
            <a:ext cx="792000" cy="792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10765340" y="3628390"/>
                <a:ext cx="3446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C0066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𝒂</m:t>
                      </m:r>
                    </m:oMath>
                  </m:oMathPara>
                </a14:m>
                <a:endParaRPr lang="zh-CN" altLang="en-US" sz="2400" b="1" dirty="0">
                  <a:solidFill>
                    <a:srgbClr val="CC0066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5340" y="3628390"/>
                <a:ext cx="344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/>
              <p:cNvSpPr txBox="1"/>
              <p:nvPr/>
            </p:nvSpPr>
            <p:spPr>
              <a:xfrm>
                <a:off x="9905635" y="2537299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C0066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𝒄</m:t>
                      </m:r>
                    </m:oMath>
                  </m:oMathPara>
                </a14:m>
                <a:endParaRPr lang="zh-CN" altLang="en-US" sz="2400" b="1" dirty="0">
                  <a:solidFill>
                    <a:srgbClr val="CC0066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0" name="文本框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635" y="2537299"/>
                <a:ext cx="309379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/>
              <p:cNvSpPr txBox="1"/>
              <p:nvPr/>
            </p:nvSpPr>
            <p:spPr>
              <a:xfrm>
                <a:off x="10686158" y="2516147"/>
                <a:ext cx="341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C0066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𝒃</m:t>
                      </m:r>
                    </m:oMath>
                  </m:oMathPara>
                </a14:m>
                <a:endParaRPr lang="zh-CN" altLang="en-US" sz="2400" b="1" dirty="0">
                  <a:solidFill>
                    <a:srgbClr val="CC0066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3" name="文本框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6158" y="2516147"/>
                <a:ext cx="34143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8929" r="-8929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/>
          <p:cNvCxnSpPr>
            <a:endCxn id="5" idx="3"/>
          </p:cNvCxnSpPr>
          <p:nvPr/>
        </p:nvCxnSpPr>
        <p:spPr>
          <a:xfrm flipV="1">
            <a:off x="10112418" y="3248086"/>
            <a:ext cx="819125" cy="401457"/>
          </a:xfrm>
          <a:prstGeom prst="straightConnector1">
            <a:avLst/>
          </a:prstGeom>
          <a:ln w="317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10649213" y="2710049"/>
            <a:ext cx="280800" cy="54727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10387281" y="3525814"/>
            <a:ext cx="30375" cy="110837"/>
          </a:xfrm>
          <a:custGeom>
            <a:avLst/>
            <a:gdLst>
              <a:gd name="connsiteX0" fmla="*/ 0 w 30375"/>
              <a:gd name="connsiteY0" fmla="*/ 0 h 110837"/>
              <a:gd name="connsiteX1" fmla="*/ 27709 w 30375"/>
              <a:gd name="connsiteY1" fmla="*/ 55419 h 110837"/>
              <a:gd name="connsiteX2" fmla="*/ 27709 w 30375"/>
              <a:gd name="connsiteY2" fmla="*/ 110837 h 11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75" h="110837">
                <a:moveTo>
                  <a:pt x="0" y="0"/>
                </a:moveTo>
                <a:cubicBezTo>
                  <a:pt x="11545" y="18473"/>
                  <a:pt x="23091" y="36946"/>
                  <a:pt x="27709" y="55419"/>
                </a:cubicBezTo>
                <a:cubicBezTo>
                  <a:pt x="32327" y="73892"/>
                  <a:pt x="30018" y="92364"/>
                  <a:pt x="27709" y="110837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/>
              <p:cNvSpPr txBox="1"/>
              <p:nvPr/>
            </p:nvSpPr>
            <p:spPr>
              <a:xfrm>
                <a:off x="10491609" y="3379558"/>
                <a:ext cx="2885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𝜽</m:t>
                      </m:r>
                    </m:oMath>
                  </m:oMathPara>
                </a14:m>
                <a:endParaRPr lang="zh-CN" altLang="en-US" sz="2000" b="1" dirty="0">
                  <a:solidFill>
                    <a:srgbClr val="0066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7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1609" y="3379558"/>
                <a:ext cx="288541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8511" r="-10638" b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/>
              <p:cNvSpPr txBox="1"/>
              <p:nvPr/>
            </p:nvSpPr>
            <p:spPr>
              <a:xfrm>
                <a:off x="10272701" y="2440288"/>
                <a:ext cx="451983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701" y="2440288"/>
                <a:ext cx="451983" cy="41408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/>
              <p:cNvSpPr txBox="1"/>
              <p:nvPr/>
            </p:nvSpPr>
            <p:spPr>
              <a:xfrm>
                <a:off x="10417656" y="3060519"/>
                <a:ext cx="31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𝒓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66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656" y="3060519"/>
                <a:ext cx="318997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1923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/>
              <p:cNvSpPr txBox="1"/>
              <p:nvPr/>
            </p:nvSpPr>
            <p:spPr>
              <a:xfrm>
                <a:off x="978183" y="1537346"/>
                <a:ext cx="594470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latin typeface="SimHei" charset="-122"/>
                    <a:ea typeface="SimHei" charset="-122"/>
                    <a:cs typeface="SimHei" charset="-122"/>
                  </a:rPr>
                  <a:t>(3)</a:t>
                </a:r>
                <a:r>
                  <a:rPr lang="en-US" altLang="zh-CN" sz="2800" dirty="0">
                    <a:latin typeface="SimHei" charset="-122"/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𝑎𝑏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𝑏𝑐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会使正电荷聚集在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charset="0"/>
                        <a:ea typeface="SimHei" charset="-122"/>
                        <a:cs typeface="SimHei" charset="-122"/>
                      </a:rPr>
                      <m:t>𝒄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点，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负电荷聚集在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点。</a:t>
                </a:r>
              </a:p>
            </p:txBody>
          </p:sp>
        </mc:Choice>
        <mc:Fallback xmlns="">
          <p:sp>
            <p:nvSpPr>
              <p:cNvPr id="108" name="文本框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183" y="1537346"/>
                <a:ext cx="5944704" cy="954107"/>
              </a:xfrm>
              <a:prstGeom prst="rect">
                <a:avLst/>
              </a:prstGeom>
              <a:blipFill rotWithShape="0">
                <a:blip r:embed="rId11"/>
                <a:stretch>
                  <a:fillRect l="-2049" t="-7643" r="-717" b="-152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3"/>
          <p:cNvGrpSpPr>
            <a:grpSpLocks/>
          </p:cNvGrpSpPr>
          <p:nvPr/>
        </p:nvGrpSpPr>
        <p:grpSpPr bwMode="auto">
          <a:xfrm>
            <a:off x="5480522" y="2086919"/>
            <a:ext cx="2146300" cy="3163888"/>
            <a:chOff x="384" y="2152"/>
            <a:chExt cx="1341" cy="1993"/>
          </a:xfrm>
        </p:grpSpPr>
        <p:sp>
          <p:nvSpPr>
            <p:cNvPr id="49" name="Line 4"/>
            <p:cNvSpPr>
              <a:spLocks noChangeShapeType="1"/>
            </p:cNvSpPr>
            <p:nvPr/>
          </p:nvSpPr>
          <p:spPr bwMode="auto">
            <a:xfrm>
              <a:off x="624" y="2448"/>
              <a:ext cx="7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53" name="Line 5"/>
            <p:cNvSpPr>
              <a:spLocks noChangeShapeType="1"/>
            </p:cNvSpPr>
            <p:nvPr/>
          </p:nvSpPr>
          <p:spPr bwMode="auto">
            <a:xfrm>
              <a:off x="1008" y="2208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55" name="Line 6"/>
            <p:cNvSpPr>
              <a:spLocks noChangeShapeType="1"/>
            </p:cNvSpPr>
            <p:nvPr/>
          </p:nvSpPr>
          <p:spPr bwMode="auto">
            <a:xfrm>
              <a:off x="634" y="2434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57" name="Line 7"/>
            <p:cNvSpPr>
              <a:spLocks noChangeShapeType="1"/>
            </p:cNvSpPr>
            <p:nvPr/>
          </p:nvSpPr>
          <p:spPr bwMode="auto">
            <a:xfrm>
              <a:off x="1392" y="2434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59" name="Rectangle 8"/>
            <p:cNvSpPr>
              <a:spLocks noChangeArrowheads="1"/>
            </p:cNvSpPr>
            <p:nvPr/>
          </p:nvSpPr>
          <p:spPr bwMode="auto">
            <a:xfrm>
              <a:off x="558" y="2688"/>
              <a:ext cx="144" cy="2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0" name="Rectangle 9"/>
            <p:cNvSpPr>
              <a:spLocks noChangeArrowheads="1"/>
            </p:cNvSpPr>
            <p:nvPr/>
          </p:nvSpPr>
          <p:spPr bwMode="auto">
            <a:xfrm>
              <a:off x="1318" y="2684"/>
              <a:ext cx="144" cy="2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1" name="Line 10"/>
            <p:cNvSpPr>
              <a:spLocks noChangeShapeType="1"/>
            </p:cNvSpPr>
            <p:nvPr/>
          </p:nvSpPr>
          <p:spPr bwMode="auto">
            <a:xfrm>
              <a:off x="624" y="2976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4" name="Rectangle 11"/>
            <p:cNvSpPr>
              <a:spLocks noChangeArrowheads="1"/>
            </p:cNvSpPr>
            <p:nvPr/>
          </p:nvSpPr>
          <p:spPr bwMode="auto">
            <a:xfrm>
              <a:off x="554" y="3362"/>
              <a:ext cx="144" cy="2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5" name="Line 12"/>
            <p:cNvSpPr>
              <a:spLocks noChangeShapeType="1"/>
            </p:cNvSpPr>
            <p:nvPr/>
          </p:nvSpPr>
          <p:spPr bwMode="auto">
            <a:xfrm>
              <a:off x="620" y="3638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7" name="Line 13"/>
            <p:cNvSpPr>
              <a:spLocks noChangeShapeType="1"/>
            </p:cNvSpPr>
            <p:nvPr/>
          </p:nvSpPr>
          <p:spPr bwMode="auto">
            <a:xfrm>
              <a:off x="610" y="3868"/>
              <a:ext cx="7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8" name="Rectangle 14"/>
            <p:cNvSpPr>
              <a:spLocks noChangeArrowheads="1"/>
            </p:cNvSpPr>
            <p:nvPr/>
          </p:nvSpPr>
          <p:spPr bwMode="auto">
            <a:xfrm>
              <a:off x="1314" y="3312"/>
              <a:ext cx="144" cy="2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9" name="Line 15"/>
            <p:cNvSpPr>
              <a:spLocks noChangeShapeType="1"/>
            </p:cNvSpPr>
            <p:nvPr/>
          </p:nvSpPr>
          <p:spPr bwMode="auto">
            <a:xfrm>
              <a:off x="1034" y="3862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grpSp>
          <p:nvGrpSpPr>
            <p:cNvPr id="70" name="Group 16"/>
            <p:cNvGrpSpPr>
              <a:grpSpLocks/>
            </p:cNvGrpSpPr>
            <p:nvPr/>
          </p:nvGrpSpPr>
          <p:grpSpPr bwMode="auto">
            <a:xfrm>
              <a:off x="1274" y="3706"/>
              <a:ext cx="192" cy="56"/>
              <a:chOff x="2064" y="3408"/>
              <a:chExt cx="192" cy="56"/>
            </a:xfrm>
          </p:grpSpPr>
          <p:sp>
            <p:nvSpPr>
              <p:cNvPr id="91" name="Line 17"/>
              <p:cNvSpPr>
                <a:spLocks noChangeShapeType="1"/>
              </p:cNvSpPr>
              <p:nvPr/>
            </p:nvSpPr>
            <p:spPr bwMode="auto">
              <a:xfrm>
                <a:off x="2064" y="3408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93" name="Line 18"/>
              <p:cNvSpPr>
                <a:spLocks noChangeShapeType="1"/>
              </p:cNvSpPr>
              <p:nvPr/>
            </p:nvSpPr>
            <p:spPr bwMode="auto">
              <a:xfrm>
                <a:off x="2112" y="3464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grpSp>
          <p:nvGrpSpPr>
            <p:cNvPr id="71" name="Group 19"/>
            <p:cNvGrpSpPr>
              <a:grpSpLocks/>
            </p:cNvGrpSpPr>
            <p:nvPr/>
          </p:nvGrpSpPr>
          <p:grpSpPr bwMode="auto">
            <a:xfrm>
              <a:off x="1300" y="3072"/>
              <a:ext cx="192" cy="56"/>
              <a:chOff x="2064" y="3408"/>
              <a:chExt cx="192" cy="56"/>
            </a:xfrm>
          </p:grpSpPr>
          <p:sp>
            <p:nvSpPr>
              <p:cNvPr id="89" name="Line 20"/>
              <p:cNvSpPr>
                <a:spLocks noChangeShapeType="1"/>
              </p:cNvSpPr>
              <p:nvPr/>
            </p:nvSpPr>
            <p:spPr bwMode="auto">
              <a:xfrm>
                <a:off x="2064" y="3408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90" name="Line 21"/>
              <p:cNvSpPr>
                <a:spLocks noChangeShapeType="1"/>
              </p:cNvSpPr>
              <p:nvPr/>
            </p:nvSpPr>
            <p:spPr bwMode="auto">
              <a:xfrm>
                <a:off x="2112" y="3464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sp>
          <p:nvSpPr>
            <p:cNvPr id="72" name="Line 22"/>
            <p:cNvSpPr>
              <a:spLocks noChangeShapeType="1"/>
            </p:cNvSpPr>
            <p:nvPr/>
          </p:nvSpPr>
          <p:spPr bwMode="auto">
            <a:xfrm>
              <a:off x="1370" y="377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73" name="Line 23"/>
            <p:cNvSpPr>
              <a:spLocks noChangeShapeType="1"/>
            </p:cNvSpPr>
            <p:nvPr/>
          </p:nvSpPr>
          <p:spPr bwMode="auto">
            <a:xfrm>
              <a:off x="1384" y="361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74" name="Line 24"/>
            <p:cNvSpPr>
              <a:spLocks noChangeShapeType="1"/>
            </p:cNvSpPr>
            <p:nvPr/>
          </p:nvSpPr>
          <p:spPr bwMode="auto">
            <a:xfrm>
              <a:off x="1384" y="2966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75" name="Line 25"/>
            <p:cNvSpPr>
              <a:spLocks noChangeShapeType="1"/>
            </p:cNvSpPr>
            <p:nvPr/>
          </p:nvSpPr>
          <p:spPr bwMode="auto">
            <a:xfrm>
              <a:off x="1392" y="312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76" name="Oval 26"/>
            <p:cNvSpPr>
              <a:spLocks noChangeArrowheads="1"/>
            </p:cNvSpPr>
            <p:nvPr/>
          </p:nvSpPr>
          <p:spPr bwMode="auto">
            <a:xfrm>
              <a:off x="1008" y="408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77" name="Oval 27"/>
            <p:cNvSpPr>
              <a:spLocks noChangeArrowheads="1"/>
            </p:cNvSpPr>
            <p:nvPr/>
          </p:nvSpPr>
          <p:spPr bwMode="auto">
            <a:xfrm>
              <a:off x="978" y="217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79" name="Oval 28"/>
            <p:cNvSpPr>
              <a:spLocks noChangeArrowheads="1"/>
            </p:cNvSpPr>
            <p:nvPr/>
          </p:nvSpPr>
          <p:spPr bwMode="auto">
            <a:xfrm>
              <a:off x="1362" y="320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81" name="Oval 29"/>
            <p:cNvSpPr>
              <a:spLocks noChangeArrowheads="1"/>
            </p:cNvSpPr>
            <p:nvPr/>
          </p:nvSpPr>
          <p:spPr bwMode="auto">
            <a:xfrm>
              <a:off x="594" y="312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graphicFrame>
          <p:nvGraphicFramePr>
            <p:cNvPr id="82" name="Object 30"/>
            <p:cNvGraphicFramePr>
              <a:graphicFrameLocks noChangeAspect="1"/>
            </p:cNvGraphicFramePr>
            <p:nvPr/>
          </p:nvGraphicFramePr>
          <p:xfrm>
            <a:off x="384" y="3024"/>
            <a:ext cx="189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" name="公式" r:id="rId12" imgW="126835" imgH="139518" progId="Equation.3">
                    <p:embed/>
                  </p:oleObj>
                </mc:Choice>
                <mc:Fallback>
                  <p:oleObj name="公式" r:id="rId12" imgW="126835" imgH="13951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3024"/>
                          <a:ext cx="189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" name="Object 31"/>
            <p:cNvGraphicFramePr>
              <a:graphicFrameLocks noChangeAspect="1"/>
            </p:cNvGraphicFramePr>
            <p:nvPr/>
          </p:nvGraphicFramePr>
          <p:xfrm>
            <a:off x="819" y="3936"/>
            <a:ext cx="189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5" name="公式" r:id="rId14" imgW="126835" imgH="139518" progId="Equation.3">
                    <p:embed/>
                  </p:oleObj>
                </mc:Choice>
                <mc:Fallback>
                  <p:oleObj name="公式" r:id="rId14" imgW="126835" imgH="13951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9" y="3936"/>
                          <a:ext cx="189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6" name="Object 32"/>
            <p:cNvGraphicFramePr>
              <a:graphicFrameLocks noChangeAspect="1"/>
            </p:cNvGraphicFramePr>
            <p:nvPr/>
          </p:nvGraphicFramePr>
          <p:xfrm>
            <a:off x="1536" y="3120"/>
            <a:ext cx="189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6" name="公式" r:id="rId16" imgW="126725" imgH="177415" progId="Equation.3">
                    <p:embed/>
                  </p:oleObj>
                </mc:Choice>
                <mc:Fallback>
                  <p:oleObj name="公式" r:id="rId16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3120"/>
                          <a:ext cx="189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" name="Object 33"/>
            <p:cNvGraphicFramePr>
              <a:graphicFrameLocks noChangeAspect="1"/>
            </p:cNvGraphicFramePr>
            <p:nvPr/>
          </p:nvGraphicFramePr>
          <p:xfrm>
            <a:off x="788" y="2152"/>
            <a:ext cx="171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7" name="公式" r:id="rId18" imgW="114201" imgH="139579" progId="Equation.3">
                    <p:embed/>
                  </p:oleObj>
                </mc:Choice>
                <mc:Fallback>
                  <p:oleObj name="公式" r:id="rId18" imgW="114201" imgH="13957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8" y="2152"/>
                          <a:ext cx="171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" name="Line 34"/>
            <p:cNvSpPr>
              <a:spLocks noChangeShapeType="1"/>
            </p:cNvSpPr>
            <p:nvPr/>
          </p:nvSpPr>
          <p:spPr bwMode="auto">
            <a:xfrm>
              <a:off x="1104" y="2784"/>
              <a:ext cx="0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</p:grpSp>
      <p:sp>
        <p:nvSpPr>
          <p:cNvPr id="4" name="右箭头 3"/>
          <p:cNvSpPr/>
          <p:nvPr/>
        </p:nvSpPr>
        <p:spPr>
          <a:xfrm flipH="1">
            <a:off x="7605966" y="3517719"/>
            <a:ext cx="1104515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991036" y="3010457"/>
                <a:ext cx="3686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𝑹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036" y="3010457"/>
                <a:ext cx="368691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6667" r="-8333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/>
              <p:cNvSpPr txBox="1"/>
              <p:nvPr/>
            </p:nvSpPr>
            <p:spPr>
              <a:xfrm>
                <a:off x="6688669" y="3006623"/>
                <a:ext cx="3686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𝑹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6" name="文本框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69" y="3006623"/>
                <a:ext cx="368691" cy="369332"/>
              </a:xfrm>
              <a:prstGeom prst="rect">
                <a:avLst/>
              </a:prstGeom>
              <a:blipFill rotWithShape="0">
                <a:blip r:embed="rId21"/>
                <a:stretch>
                  <a:fillRect l="-6557" r="-6557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/>
              <p:cNvSpPr txBox="1"/>
              <p:nvPr/>
            </p:nvSpPr>
            <p:spPr>
              <a:xfrm>
                <a:off x="5991036" y="4042236"/>
                <a:ext cx="3686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𝑹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036" y="4042236"/>
                <a:ext cx="368691" cy="369332"/>
              </a:xfrm>
              <a:prstGeom prst="rect">
                <a:avLst/>
              </a:prstGeom>
              <a:blipFill rotWithShape="0">
                <a:blip r:embed="rId22"/>
                <a:stretch>
                  <a:fillRect l="-6667" r="-8333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/>
              <p:cNvSpPr txBox="1"/>
              <p:nvPr/>
            </p:nvSpPr>
            <p:spPr>
              <a:xfrm>
                <a:off x="6688669" y="4038402"/>
                <a:ext cx="3686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𝑹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3" name="文本框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69" y="4038402"/>
                <a:ext cx="368691" cy="369332"/>
              </a:xfrm>
              <a:prstGeom prst="rect">
                <a:avLst/>
              </a:prstGeom>
              <a:blipFill rotWithShape="0">
                <a:blip r:embed="rId21"/>
                <a:stretch>
                  <a:fillRect l="-6557" r="-6557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文本框 113"/>
          <p:cNvSpPr txBox="1"/>
          <p:nvPr/>
        </p:nvSpPr>
        <p:spPr>
          <a:xfrm>
            <a:off x="7467852" y="3026489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等效电路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/>
              <p:cNvSpPr txBox="1"/>
              <p:nvPr/>
            </p:nvSpPr>
            <p:spPr>
              <a:xfrm>
                <a:off x="6659549" y="1332487"/>
                <a:ext cx="2864822" cy="875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𝑎𝑏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𝑏𝑐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5" name="文本框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549" y="1332487"/>
                <a:ext cx="2864822" cy="875624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/>
              <p:cNvSpPr txBox="1"/>
              <p:nvPr/>
            </p:nvSpPr>
            <p:spPr>
              <a:xfrm>
                <a:off x="9565929" y="1586308"/>
                <a:ext cx="221669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𝑜𝑎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𝑜𝑐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0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6" name="文本框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929" y="1586308"/>
                <a:ext cx="2216696" cy="430887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/>
              <p:cNvSpPr txBox="1"/>
              <p:nvPr/>
            </p:nvSpPr>
            <p:spPr>
              <a:xfrm>
                <a:off x="1103377" y="2285176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8" name="文本框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77" y="2285176"/>
                <a:ext cx="605935" cy="677108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/>
              <p:cNvSpPr txBox="1"/>
              <p:nvPr/>
            </p:nvSpPr>
            <p:spPr>
              <a:xfrm>
                <a:off x="1756018" y="2404644"/>
                <a:ext cx="12395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&gt;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9" name="文本框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018" y="2404644"/>
                <a:ext cx="1239506" cy="430887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/>
              <p:cNvSpPr txBox="1"/>
              <p:nvPr/>
            </p:nvSpPr>
            <p:spPr>
              <a:xfrm>
                <a:off x="804074" y="2800490"/>
                <a:ext cx="4693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有静电场存在，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𝒄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点电势高。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0" name="文本框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4" y="2800490"/>
                <a:ext cx="4693914" cy="523220"/>
              </a:xfrm>
              <a:prstGeom prst="rect">
                <a:avLst/>
              </a:prstGeom>
              <a:blipFill rotWithShape="0">
                <a:blip r:embed="rId27"/>
                <a:stretch>
                  <a:fillRect l="-2727" t="-13953" r="-649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文本框 120"/>
          <p:cNvSpPr txBox="1"/>
          <p:nvPr/>
        </p:nvSpPr>
        <p:spPr>
          <a:xfrm>
            <a:off x="808049" y="3316734"/>
            <a:ext cx="4873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或者：电路中电流沿逆时针：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/>
              <p:cNvSpPr txBox="1"/>
              <p:nvPr/>
            </p:nvSpPr>
            <p:spPr>
              <a:xfrm>
                <a:off x="1636246" y="3836345"/>
                <a:ext cx="2652201" cy="8756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𝐼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4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</m:den>
                      </m:f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4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2" name="文本框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246" y="3836345"/>
                <a:ext cx="2652201" cy="875624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/>
              <p:cNvSpPr txBox="1"/>
              <p:nvPr/>
            </p:nvSpPr>
            <p:spPr>
              <a:xfrm>
                <a:off x="798968" y="4700941"/>
                <a:ext cx="2238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沿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𝒄𝒐𝒂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路径：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3" name="文本框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8" y="4700941"/>
                <a:ext cx="2238113" cy="523220"/>
              </a:xfrm>
              <a:prstGeom prst="rect">
                <a:avLst/>
              </a:prstGeom>
              <a:blipFill rotWithShape="0">
                <a:blip r:embed="rId29"/>
                <a:stretch>
                  <a:fillRect l="-5450" t="-13953" r="-4087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/>
              <p:cNvSpPr txBox="1"/>
              <p:nvPr/>
            </p:nvSpPr>
            <p:spPr>
              <a:xfrm>
                <a:off x="1240502" y="5197824"/>
                <a:ext cx="24990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𝐼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∙2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𝑅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4" name="文本框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02" y="5197824"/>
                <a:ext cx="2499017" cy="430887"/>
              </a:xfrm>
              <a:prstGeom prst="rect">
                <a:avLst/>
              </a:prstGeom>
              <a:blipFill rotWithShape="0">
                <a:blip r:embed="rId30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/>
              <p:cNvSpPr txBox="1"/>
              <p:nvPr/>
            </p:nvSpPr>
            <p:spPr>
              <a:xfrm>
                <a:off x="798967" y="5711711"/>
                <a:ext cx="22493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沿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𝒂𝒃𝒄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路径：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5" name="文本框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7" y="5711711"/>
                <a:ext cx="2249334" cy="523220"/>
              </a:xfrm>
              <a:prstGeom prst="rect">
                <a:avLst/>
              </a:prstGeom>
              <a:blipFill rotWithShape="0">
                <a:blip r:embed="rId31"/>
                <a:stretch>
                  <a:fillRect l="-5420" t="-15116" r="-4065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/>
              <p:cNvSpPr txBox="1"/>
              <p:nvPr/>
            </p:nvSpPr>
            <p:spPr>
              <a:xfrm>
                <a:off x="2804278" y="5909286"/>
                <a:ext cx="46470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𝑎𝑏</m:t>
                          </m:r>
                        </m:sub>
                      </m:sSub>
                      <m:r>
                        <a:rPr lang="en-US" altLang="zh-CN" sz="2800" b="0" i="0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𝐼𝑅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𝑏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sz="280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𝐼𝑅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6" name="文本框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278" y="5909286"/>
                <a:ext cx="4647041" cy="430887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/>
              <p:cNvSpPr txBox="1"/>
              <p:nvPr/>
            </p:nvSpPr>
            <p:spPr>
              <a:xfrm>
                <a:off x="3702424" y="4919019"/>
                <a:ext cx="2058961" cy="8756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b="0" i="0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&gt;0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8" name="文本框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424" y="4919019"/>
                <a:ext cx="2058961" cy="875624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/>
              <p:cNvSpPr txBox="1"/>
              <p:nvPr/>
            </p:nvSpPr>
            <p:spPr>
              <a:xfrm>
                <a:off x="7377657" y="5630796"/>
                <a:ext cx="2058961" cy="8756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b="0" i="0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&gt;0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9" name="文本框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657" y="5630796"/>
                <a:ext cx="2058961" cy="875624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00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8" grpId="0"/>
      <p:bldP spid="4" grpId="0" animBg="1"/>
      <p:bldP spid="8" grpId="0"/>
      <p:bldP spid="96" grpId="0"/>
      <p:bldP spid="112" grpId="0"/>
      <p:bldP spid="113" grpId="0"/>
      <p:bldP spid="114" grpId="0"/>
      <p:bldP spid="115" grpId="0"/>
      <p:bldP spid="116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8" grpId="0"/>
      <p:bldP spid="1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0827" y="300974"/>
            <a:ext cx="3687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三 感应电场的应用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0827" y="885749"/>
            <a:ext cx="5546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a).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涡电流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高频电磁感应炉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8841663" y="593361"/>
                <a:ext cx="1597552" cy="81804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663" y="593361"/>
                <a:ext cx="1597552" cy="818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30827" y="1555385"/>
                <a:ext cx="8821069" cy="1137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将导体放置在感应电场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3200" b="1" i="1" smtClean="0"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3200" b="1" i="1" smtClean="0"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中，则在导体中将产生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环形电流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---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涡电流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27" y="1555385"/>
                <a:ext cx="8821069" cy="1137106"/>
              </a:xfrm>
              <a:prstGeom prst="rect">
                <a:avLst/>
              </a:prstGeom>
              <a:blipFill rotWithShape="0">
                <a:blip r:embed="rId3"/>
                <a:stretch>
                  <a:fillRect l="-1728" t="-3743" r="-622" b="-16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5681663" y="2670222"/>
            <a:ext cx="2903537" cy="2057400"/>
            <a:chOff x="3264" y="1248"/>
            <a:chExt cx="1829" cy="1296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3360" y="2208"/>
              <a:ext cx="768" cy="336"/>
            </a:xfrm>
            <a:prstGeom prst="ellipse">
              <a:avLst/>
            </a:prstGeom>
            <a:gradFill rotWithShape="0">
              <a:gsLst>
                <a:gs pos="0">
                  <a:srgbClr val="3B3B00"/>
                </a:gs>
                <a:gs pos="50000">
                  <a:srgbClr val="808000"/>
                </a:gs>
                <a:gs pos="100000">
                  <a:srgbClr val="3B3B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>
              <a:off x="3264" y="1488"/>
              <a:ext cx="960" cy="912"/>
            </a:xfrm>
            <a:custGeom>
              <a:avLst/>
              <a:gdLst>
                <a:gd name="T0" fmla="*/ 40 w 21600"/>
                <a:gd name="T1" fmla="*/ 19 h 21600"/>
                <a:gd name="T2" fmla="*/ 21 w 21600"/>
                <a:gd name="T3" fmla="*/ 39 h 21600"/>
                <a:gd name="T4" fmla="*/ 2 w 21600"/>
                <a:gd name="T5" fmla="*/ 19 h 21600"/>
                <a:gd name="T6" fmla="*/ 2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93 w 21600"/>
                <a:gd name="T13" fmla="*/ 2984 h 21600"/>
                <a:gd name="T14" fmla="*/ 18608 w 21600"/>
                <a:gd name="T15" fmla="*/ 1861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385" y="21600"/>
                  </a:lnTo>
                  <a:lnTo>
                    <a:pt x="19215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3B3B00"/>
                </a:gs>
                <a:gs pos="50000">
                  <a:srgbClr val="808000"/>
                </a:gs>
                <a:gs pos="100000">
                  <a:srgbClr val="3B3B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3264" y="1248"/>
              <a:ext cx="960" cy="432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3360" y="1296"/>
              <a:ext cx="768" cy="336"/>
            </a:xfrm>
            <a:prstGeom prst="ellipse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1" name="AutoShape 9"/>
            <p:cNvSpPr>
              <a:spLocks noChangeArrowheads="1"/>
            </p:cNvSpPr>
            <p:nvPr/>
          </p:nvSpPr>
          <p:spPr bwMode="auto">
            <a:xfrm rot="3158918">
              <a:off x="3787" y="1425"/>
              <a:ext cx="96" cy="144"/>
            </a:xfrm>
            <a:prstGeom prst="can">
              <a:avLst>
                <a:gd name="adj" fmla="val 375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2" name="AutoShape 10"/>
            <p:cNvSpPr>
              <a:spLocks noChangeArrowheads="1"/>
            </p:cNvSpPr>
            <p:nvPr/>
          </p:nvSpPr>
          <p:spPr bwMode="auto">
            <a:xfrm rot="-560680">
              <a:off x="3704" y="1392"/>
              <a:ext cx="144" cy="96"/>
            </a:xfrm>
            <a:prstGeom prst="cube">
              <a:avLst>
                <a:gd name="adj" fmla="val 25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3" name="AutoShape 11"/>
            <p:cNvSpPr>
              <a:spLocks noChangeArrowheads="1"/>
            </p:cNvSpPr>
            <p:nvPr/>
          </p:nvSpPr>
          <p:spPr bwMode="auto">
            <a:xfrm rot="3747226">
              <a:off x="3672" y="1512"/>
              <a:ext cx="144" cy="96"/>
            </a:xfrm>
            <a:prstGeom prst="cube">
              <a:avLst>
                <a:gd name="adj" fmla="val 25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4" name="AutoShape 12"/>
            <p:cNvSpPr>
              <a:spLocks noChangeArrowheads="1"/>
            </p:cNvSpPr>
            <p:nvPr/>
          </p:nvSpPr>
          <p:spPr bwMode="auto">
            <a:xfrm rot="-759428">
              <a:off x="3600" y="1392"/>
              <a:ext cx="144" cy="144"/>
            </a:xfrm>
            <a:prstGeom prst="cube">
              <a:avLst>
                <a:gd name="adj" fmla="val 25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5" name="AutoShape 13"/>
            <p:cNvSpPr>
              <a:spLocks noChangeArrowheads="1"/>
            </p:cNvSpPr>
            <p:nvPr/>
          </p:nvSpPr>
          <p:spPr bwMode="auto">
            <a:xfrm rot="1762371">
              <a:off x="3552" y="1536"/>
              <a:ext cx="144" cy="96"/>
            </a:xfrm>
            <a:prstGeom prst="cube">
              <a:avLst>
                <a:gd name="adj" fmla="val 25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6" name="AutoShape 14"/>
            <p:cNvSpPr>
              <a:spLocks noChangeArrowheads="1"/>
            </p:cNvSpPr>
            <p:nvPr/>
          </p:nvSpPr>
          <p:spPr bwMode="auto">
            <a:xfrm rot="18441082" flipV="1">
              <a:off x="3547" y="1425"/>
              <a:ext cx="96" cy="144"/>
            </a:xfrm>
            <a:prstGeom prst="can">
              <a:avLst>
                <a:gd name="adj" fmla="val 375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7" name="AutoShape 15"/>
            <p:cNvSpPr>
              <a:spLocks noChangeArrowheads="1"/>
            </p:cNvSpPr>
            <p:nvPr/>
          </p:nvSpPr>
          <p:spPr bwMode="auto">
            <a:xfrm rot="560680" flipV="1">
              <a:off x="3464" y="1392"/>
              <a:ext cx="144" cy="96"/>
            </a:xfrm>
            <a:prstGeom prst="cube">
              <a:avLst>
                <a:gd name="adj" fmla="val 25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8" name="AutoShape 16"/>
            <p:cNvSpPr>
              <a:spLocks noChangeArrowheads="1"/>
            </p:cNvSpPr>
            <p:nvPr/>
          </p:nvSpPr>
          <p:spPr bwMode="auto">
            <a:xfrm rot="17852774" flipV="1">
              <a:off x="3432" y="1488"/>
              <a:ext cx="144" cy="96"/>
            </a:xfrm>
            <a:prstGeom prst="cube">
              <a:avLst>
                <a:gd name="adj" fmla="val 25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9" name="AutoShape 17"/>
            <p:cNvSpPr>
              <a:spLocks noChangeArrowheads="1"/>
            </p:cNvSpPr>
            <p:nvPr/>
          </p:nvSpPr>
          <p:spPr bwMode="auto">
            <a:xfrm rot="759428" flipV="1">
              <a:off x="3408" y="1392"/>
              <a:ext cx="144" cy="144"/>
            </a:xfrm>
            <a:prstGeom prst="cube">
              <a:avLst>
                <a:gd name="adj" fmla="val 25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0" name="AutoShape 18"/>
            <p:cNvSpPr>
              <a:spLocks noChangeArrowheads="1"/>
            </p:cNvSpPr>
            <p:nvPr/>
          </p:nvSpPr>
          <p:spPr bwMode="auto">
            <a:xfrm rot="19837629" flipV="1">
              <a:off x="3408" y="1488"/>
              <a:ext cx="144" cy="96"/>
            </a:xfrm>
            <a:prstGeom prst="cube">
              <a:avLst>
                <a:gd name="adj" fmla="val 25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1" name="AutoShape 19"/>
            <p:cNvSpPr>
              <a:spLocks noChangeArrowheads="1"/>
            </p:cNvSpPr>
            <p:nvPr/>
          </p:nvSpPr>
          <p:spPr bwMode="auto">
            <a:xfrm rot="16312405" flipV="1">
              <a:off x="4010" y="1330"/>
              <a:ext cx="96" cy="144"/>
            </a:xfrm>
            <a:prstGeom prst="can">
              <a:avLst>
                <a:gd name="adj" fmla="val 375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2" name="AutoShape 20"/>
            <p:cNvSpPr>
              <a:spLocks noChangeArrowheads="1"/>
            </p:cNvSpPr>
            <p:nvPr/>
          </p:nvSpPr>
          <p:spPr bwMode="auto">
            <a:xfrm rot="20032003" flipV="1">
              <a:off x="3905" y="1342"/>
              <a:ext cx="144" cy="96"/>
            </a:xfrm>
            <a:prstGeom prst="cube">
              <a:avLst>
                <a:gd name="adj" fmla="val 25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3" name="AutoShape 21"/>
            <p:cNvSpPr>
              <a:spLocks noChangeArrowheads="1"/>
            </p:cNvSpPr>
            <p:nvPr/>
          </p:nvSpPr>
          <p:spPr bwMode="auto">
            <a:xfrm rot="15724097" flipV="1">
              <a:off x="3934" y="1439"/>
              <a:ext cx="144" cy="96"/>
            </a:xfrm>
            <a:prstGeom prst="cube">
              <a:avLst>
                <a:gd name="adj" fmla="val 25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4" name="AutoShape 22"/>
            <p:cNvSpPr>
              <a:spLocks noChangeArrowheads="1"/>
            </p:cNvSpPr>
            <p:nvPr/>
          </p:nvSpPr>
          <p:spPr bwMode="auto">
            <a:xfrm rot="20230751" flipV="1">
              <a:off x="3834" y="1398"/>
              <a:ext cx="144" cy="144"/>
            </a:xfrm>
            <a:prstGeom prst="cube">
              <a:avLst>
                <a:gd name="adj" fmla="val 25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5" name="AutoShape 23"/>
            <p:cNvSpPr>
              <a:spLocks noChangeArrowheads="1"/>
            </p:cNvSpPr>
            <p:nvPr/>
          </p:nvSpPr>
          <p:spPr bwMode="auto">
            <a:xfrm rot="17708952" flipV="1">
              <a:off x="3816" y="1512"/>
              <a:ext cx="144" cy="96"/>
            </a:xfrm>
            <a:prstGeom prst="cube">
              <a:avLst>
                <a:gd name="adj" fmla="val 25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6" name="AutoShape 24"/>
            <p:cNvSpPr>
              <a:spLocks noChangeArrowheads="1"/>
            </p:cNvSpPr>
            <p:nvPr/>
          </p:nvSpPr>
          <p:spPr bwMode="auto">
            <a:xfrm rot="18030237" flipV="1">
              <a:off x="3786" y="1247"/>
              <a:ext cx="96" cy="144"/>
            </a:xfrm>
            <a:prstGeom prst="can">
              <a:avLst>
                <a:gd name="adj" fmla="val 375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7" name="AutoShape 25"/>
            <p:cNvSpPr>
              <a:spLocks noChangeArrowheads="1"/>
            </p:cNvSpPr>
            <p:nvPr/>
          </p:nvSpPr>
          <p:spPr bwMode="auto">
            <a:xfrm rot="149835" flipV="1">
              <a:off x="3696" y="1344"/>
              <a:ext cx="144" cy="96"/>
            </a:xfrm>
            <a:prstGeom prst="cube">
              <a:avLst>
                <a:gd name="adj" fmla="val 25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8" name="AutoShape 26"/>
            <p:cNvSpPr>
              <a:spLocks noChangeArrowheads="1"/>
            </p:cNvSpPr>
            <p:nvPr/>
          </p:nvSpPr>
          <p:spPr bwMode="auto">
            <a:xfrm rot="17441929" flipV="1">
              <a:off x="3676" y="1320"/>
              <a:ext cx="144" cy="96"/>
            </a:xfrm>
            <a:prstGeom prst="cube">
              <a:avLst>
                <a:gd name="adj" fmla="val 25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9" name="AutoShape 27"/>
            <p:cNvSpPr>
              <a:spLocks noChangeArrowheads="1"/>
            </p:cNvSpPr>
            <p:nvPr/>
          </p:nvSpPr>
          <p:spPr bwMode="auto">
            <a:xfrm rot="348583" flipV="1">
              <a:off x="3456" y="1296"/>
              <a:ext cx="144" cy="144"/>
            </a:xfrm>
            <a:prstGeom prst="cube">
              <a:avLst>
                <a:gd name="adj" fmla="val 25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0" name="AutoShape 28"/>
            <p:cNvSpPr>
              <a:spLocks noChangeArrowheads="1"/>
            </p:cNvSpPr>
            <p:nvPr/>
          </p:nvSpPr>
          <p:spPr bwMode="auto">
            <a:xfrm rot="19426784" flipV="1">
              <a:off x="3604" y="1329"/>
              <a:ext cx="144" cy="96"/>
            </a:xfrm>
            <a:prstGeom prst="cube">
              <a:avLst>
                <a:gd name="adj" fmla="val 25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1" name="Arc 29"/>
            <p:cNvSpPr>
              <a:spLocks/>
            </p:cNvSpPr>
            <p:nvPr/>
          </p:nvSpPr>
          <p:spPr bwMode="auto">
            <a:xfrm>
              <a:off x="3264" y="1584"/>
              <a:ext cx="288" cy="159"/>
            </a:xfrm>
            <a:custGeom>
              <a:avLst/>
              <a:gdLst>
                <a:gd name="T0" fmla="*/ 3 w 21600"/>
                <a:gd name="T1" fmla="*/ 1 h 29832"/>
                <a:gd name="T2" fmla="*/ 0 w 21600"/>
                <a:gd name="T3" fmla="*/ 0 h 29832"/>
                <a:gd name="T4" fmla="*/ 4 w 21600"/>
                <a:gd name="T5" fmla="*/ 0 h 29832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832"/>
                <a:gd name="T11" fmla="*/ 21600 w 21600"/>
                <a:gd name="T12" fmla="*/ 29832 h 298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832" fill="none" extrusionOk="0">
                  <a:moveTo>
                    <a:pt x="15630" y="29831"/>
                  </a:moveTo>
                  <a:cubicBezTo>
                    <a:pt x="6375" y="27170"/>
                    <a:pt x="0" y="18703"/>
                    <a:pt x="0" y="9073"/>
                  </a:cubicBezTo>
                  <a:cubicBezTo>
                    <a:pt x="-1" y="5939"/>
                    <a:pt x="681" y="2843"/>
                    <a:pt x="1997" y="-1"/>
                  </a:cubicBezTo>
                </a:path>
                <a:path w="21600" h="29832" stroke="0" extrusionOk="0">
                  <a:moveTo>
                    <a:pt x="15630" y="29831"/>
                  </a:moveTo>
                  <a:cubicBezTo>
                    <a:pt x="6375" y="27170"/>
                    <a:pt x="0" y="18703"/>
                    <a:pt x="0" y="9073"/>
                  </a:cubicBezTo>
                  <a:cubicBezTo>
                    <a:pt x="-1" y="5939"/>
                    <a:pt x="681" y="2843"/>
                    <a:pt x="1997" y="-1"/>
                  </a:cubicBezTo>
                  <a:lnTo>
                    <a:pt x="21600" y="9073"/>
                  </a:lnTo>
                  <a:lnTo>
                    <a:pt x="15630" y="29831"/>
                  </a:lnTo>
                  <a:close/>
                </a:path>
              </a:pathLst>
            </a:cu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V="1">
              <a:off x="3456" y="1728"/>
              <a:ext cx="672" cy="15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3" name="Arc 31"/>
            <p:cNvSpPr>
              <a:spLocks/>
            </p:cNvSpPr>
            <p:nvPr/>
          </p:nvSpPr>
          <p:spPr bwMode="auto">
            <a:xfrm flipH="1" flipV="1">
              <a:off x="4080" y="1738"/>
              <a:ext cx="144" cy="86"/>
            </a:xfrm>
            <a:custGeom>
              <a:avLst/>
              <a:gdLst>
                <a:gd name="T0" fmla="*/ 1 w 21600"/>
                <a:gd name="T1" fmla="*/ 0 h 37090"/>
                <a:gd name="T2" fmla="*/ 0 w 21600"/>
                <a:gd name="T3" fmla="*/ 0 h 37090"/>
                <a:gd name="T4" fmla="*/ 1 w 21600"/>
                <a:gd name="T5" fmla="*/ 0 h 37090"/>
                <a:gd name="T6" fmla="*/ 0 60000 65536"/>
                <a:gd name="T7" fmla="*/ 0 60000 65536"/>
                <a:gd name="T8" fmla="*/ 0 60000 65536"/>
                <a:gd name="T9" fmla="*/ 0 w 21600"/>
                <a:gd name="T10" fmla="*/ 0 h 37090"/>
                <a:gd name="T11" fmla="*/ 21600 w 21600"/>
                <a:gd name="T12" fmla="*/ 37090 h 3709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7090" fill="none" extrusionOk="0">
                  <a:moveTo>
                    <a:pt x="15630" y="37089"/>
                  </a:moveTo>
                  <a:cubicBezTo>
                    <a:pt x="6375" y="34428"/>
                    <a:pt x="0" y="25961"/>
                    <a:pt x="0" y="16331"/>
                  </a:cubicBezTo>
                  <a:cubicBezTo>
                    <a:pt x="-1" y="10062"/>
                    <a:pt x="2723" y="4102"/>
                    <a:pt x="7462" y="-1"/>
                  </a:cubicBezTo>
                </a:path>
                <a:path w="21600" h="37090" stroke="0" extrusionOk="0">
                  <a:moveTo>
                    <a:pt x="15630" y="37089"/>
                  </a:moveTo>
                  <a:cubicBezTo>
                    <a:pt x="6375" y="34428"/>
                    <a:pt x="0" y="25961"/>
                    <a:pt x="0" y="16331"/>
                  </a:cubicBezTo>
                  <a:cubicBezTo>
                    <a:pt x="-1" y="10062"/>
                    <a:pt x="2723" y="4102"/>
                    <a:pt x="7462" y="-1"/>
                  </a:cubicBezTo>
                  <a:lnTo>
                    <a:pt x="21600" y="16331"/>
                  </a:lnTo>
                  <a:lnTo>
                    <a:pt x="15630" y="37089"/>
                  </a:lnTo>
                  <a:close/>
                </a:path>
              </a:pathLst>
            </a:cu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4" name="Arc 32"/>
            <p:cNvSpPr>
              <a:spLocks/>
            </p:cNvSpPr>
            <p:nvPr/>
          </p:nvSpPr>
          <p:spPr bwMode="auto">
            <a:xfrm>
              <a:off x="3264" y="1680"/>
              <a:ext cx="288" cy="159"/>
            </a:xfrm>
            <a:custGeom>
              <a:avLst/>
              <a:gdLst>
                <a:gd name="T0" fmla="*/ 3 w 21600"/>
                <a:gd name="T1" fmla="*/ 1 h 29832"/>
                <a:gd name="T2" fmla="*/ 0 w 21600"/>
                <a:gd name="T3" fmla="*/ 0 h 29832"/>
                <a:gd name="T4" fmla="*/ 4 w 21600"/>
                <a:gd name="T5" fmla="*/ 0 h 29832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832"/>
                <a:gd name="T11" fmla="*/ 21600 w 21600"/>
                <a:gd name="T12" fmla="*/ 29832 h 298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832" fill="none" extrusionOk="0">
                  <a:moveTo>
                    <a:pt x="15630" y="29831"/>
                  </a:moveTo>
                  <a:cubicBezTo>
                    <a:pt x="6375" y="27170"/>
                    <a:pt x="0" y="18703"/>
                    <a:pt x="0" y="9073"/>
                  </a:cubicBezTo>
                  <a:cubicBezTo>
                    <a:pt x="-1" y="5939"/>
                    <a:pt x="681" y="2843"/>
                    <a:pt x="1997" y="-1"/>
                  </a:cubicBezTo>
                </a:path>
                <a:path w="21600" h="29832" stroke="0" extrusionOk="0">
                  <a:moveTo>
                    <a:pt x="15630" y="29831"/>
                  </a:moveTo>
                  <a:cubicBezTo>
                    <a:pt x="6375" y="27170"/>
                    <a:pt x="0" y="18703"/>
                    <a:pt x="0" y="9073"/>
                  </a:cubicBezTo>
                  <a:cubicBezTo>
                    <a:pt x="-1" y="5939"/>
                    <a:pt x="681" y="2843"/>
                    <a:pt x="1997" y="-1"/>
                  </a:cubicBezTo>
                  <a:lnTo>
                    <a:pt x="21600" y="9073"/>
                  </a:lnTo>
                  <a:lnTo>
                    <a:pt x="15630" y="29831"/>
                  </a:lnTo>
                  <a:close/>
                </a:path>
              </a:pathLst>
            </a:cu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 flipV="1">
              <a:off x="3456" y="1824"/>
              <a:ext cx="672" cy="15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6" name="Arc 34"/>
            <p:cNvSpPr>
              <a:spLocks/>
            </p:cNvSpPr>
            <p:nvPr/>
          </p:nvSpPr>
          <p:spPr bwMode="auto">
            <a:xfrm flipH="1" flipV="1">
              <a:off x="4080" y="1834"/>
              <a:ext cx="144" cy="86"/>
            </a:xfrm>
            <a:custGeom>
              <a:avLst/>
              <a:gdLst>
                <a:gd name="T0" fmla="*/ 1 w 21600"/>
                <a:gd name="T1" fmla="*/ 0 h 37090"/>
                <a:gd name="T2" fmla="*/ 0 w 21600"/>
                <a:gd name="T3" fmla="*/ 0 h 37090"/>
                <a:gd name="T4" fmla="*/ 1 w 21600"/>
                <a:gd name="T5" fmla="*/ 0 h 37090"/>
                <a:gd name="T6" fmla="*/ 0 60000 65536"/>
                <a:gd name="T7" fmla="*/ 0 60000 65536"/>
                <a:gd name="T8" fmla="*/ 0 60000 65536"/>
                <a:gd name="T9" fmla="*/ 0 w 21600"/>
                <a:gd name="T10" fmla="*/ 0 h 37090"/>
                <a:gd name="T11" fmla="*/ 21600 w 21600"/>
                <a:gd name="T12" fmla="*/ 37090 h 3709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7090" fill="none" extrusionOk="0">
                  <a:moveTo>
                    <a:pt x="15630" y="37089"/>
                  </a:moveTo>
                  <a:cubicBezTo>
                    <a:pt x="6375" y="34428"/>
                    <a:pt x="0" y="25961"/>
                    <a:pt x="0" y="16331"/>
                  </a:cubicBezTo>
                  <a:cubicBezTo>
                    <a:pt x="-1" y="10062"/>
                    <a:pt x="2723" y="4102"/>
                    <a:pt x="7462" y="-1"/>
                  </a:cubicBezTo>
                </a:path>
                <a:path w="21600" h="37090" stroke="0" extrusionOk="0">
                  <a:moveTo>
                    <a:pt x="15630" y="37089"/>
                  </a:moveTo>
                  <a:cubicBezTo>
                    <a:pt x="6375" y="34428"/>
                    <a:pt x="0" y="25961"/>
                    <a:pt x="0" y="16331"/>
                  </a:cubicBezTo>
                  <a:cubicBezTo>
                    <a:pt x="-1" y="10062"/>
                    <a:pt x="2723" y="4102"/>
                    <a:pt x="7462" y="-1"/>
                  </a:cubicBezTo>
                  <a:lnTo>
                    <a:pt x="21600" y="16331"/>
                  </a:lnTo>
                  <a:lnTo>
                    <a:pt x="15630" y="37089"/>
                  </a:lnTo>
                  <a:close/>
                </a:path>
              </a:pathLst>
            </a:cu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7" name="Arc 35"/>
            <p:cNvSpPr>
              <a:spLocks/>
            </p:cNvSpPr>
            <p:nvPr/>
          </p:nvSpPr>
          <p:spPr bwMode="auto">
            <a:xfrm>
              <a:off x="3264" y="1776"/>
              <a:ext cx="288" cy="159"/>
            </a:xfrm>
            <a:custGeom>
              <a:avLst/>
              <a:gdLst>
                <a:gd name="T0" fmla="*/ 3 w 21600"/>
                <a:gd name="T1" fmla="*/ 1 h 29832"/>
                <a:gd name="T2" fmla="*/ 0 w 21600"/>
                <a:gd name="T3" fmla="*/ 0 h 29832"/>
                <a:gd name="T4" fmla="*/ 4 w 21600"/>
                <a:gd name="T5" fmla="*/ 0 h 29832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832"/>
                <a:gd name="T11" fmla="*/ 21600 w 21600"/>
                <a:gd name="T12" fmla="*/ 29832 h 298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832" fill="none" extrusionOk="0">
                  <a:moveTo>
                    <a:pt x="15630" y="29831"/>
                  </a:moveTo>
                  <a:cubicBezTo>
                    <a:pt x="6375" y="27170"/>
                    <a:pt x="0" y="18703"/>
                    <a:pt x="0" y="9073"/>
                  </a:cubicBezTo>
                  <a:cubicBezTo>
                    <a:pt x="-1" y="5939"/>
                    <a:pt x="681" y="2843"/>
                    <a:pt x="1997" y="-1"/>
                  </a:cubicBezTo>
                </a:path>
                <a:path w="21600" h="29832" stroke="0" extrusionOk="0">
                  <a:moveTo>
                    <a:pt x="15630" y="29831"/>
                  </a:moveTo>
                  <a:cubicBezTo>
                    <a:pt x="6375" y="27170"/>
                    <a:pt x="0" y="18703"/>
                    <a:pt x="0" y="9073"/>
                  </a:cubicBezTo>
                  <a:cubicBezTo>
                    <a:pt x="-1" y="5939"/>
                    <a:pt x="681" y="2843"/>
                    <a:pt x="1997" y="-1"/>
                  </a:cubicBezTo>
                  <a:lnTo>
                    <a:pt x="21600" y="9073"/>
                  </a:lnTo>
                  <a:lnTo>
                    <a:pt x="15630" y="29831"/>
                  </a:lnTo>
                  <a:close/>
                </a:path>
              </a:pathLst>
            </a:cu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 flipV="1">
              <a:off x="3456" y="1920"/>
              <a:ext cx="672" cy="15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9" name="Arc 37"/>
            <p:cNvSpPr>
              <a:spLocks/>
            </p:cNvSpPr>
            <p:nvPr/>
          </p:nvSpPr>
          <p:spPr bwMode="auto">
            <a:xfrm flipH="1" flipV="1">
              <a:off x="4032" y="1930"/>
              <a:ext cx="144" cy="68"/>
            </a:xfrm>
            <a:custGeom>
              <a:avLst/>
              <a:gdLst>
                <a:gd name="T0" fmla="*/ 1 w 21600"/>
                <a:gd name="T1" fmla="*/ 0 h 29194"/>
                <a:gd name="T2" fmla="*/ 0 w 21600"/>
                <a:gd name="T3" fmla="*/ 0 h 29194"/>
                <a:gd name="T4" fmla="*/ 1 w 21600"/>
                <a:gd name="T5" fmla="*/ 0 h 2919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94"/>
                <a:gd name="T11" fmla="*/ 21600 w 21600"/>
                <a:gd name="T12" fmla="*/ 29194 h 291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94" fill="none" extrusionOk="0">
                  <a:moveTo>
                    <a:pt x="15630" y="29193"/>
                  </a:moveTo>
                  <a:cubicBezTo>
                    <a:pt x="6375" y="26532"/>
                    <a:pt x="0" y="18065"/>
                    <a:pt x="0" y="8435"/>
                  </a:cubicBezTo>
                  <a:cubicBezTo>
                    <a:pt x="-1" y="5536"/>
                    <a:pt x="583" y="2668"/>
                    <a:pt x="1715" y="0"/>
                  </a:cubicBezTo>
                </a:path>
                <a:path w="21600" h="29194" stroke="0" extrusionOk="0">
                  <a:moveTo>
                    <a:pt x="15630" y="29193"/>
                  </a:moveTo>
                  <a:cubicBezTo>
                    <a:pt x="6375" y="26532"/>
                    <a:pt x="0" y="18065"/>
                    <a:pt x="0" y="8435"/>
                  </a:cubicBezTo>
                  <a:cubicBezTo>
                    <a:pt x="-1" y="5536"/>
                    <a:pt x="583" y="2668"/>
                    <a:pt x="1715" y="0"/>
                  </a:cubicBezTo>
                  <a:lnTo>
                    <a:pt x="21600" y="8435"/>
                  </a:lnTo>
                  <a:lnTo>
                    <a:pt x="15630" y="29193"/>
                  </a:lnTo>
                  <a:close/>
                </a:path>
              </a:pathLst>
            </a:cu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0" name="Arc 38"/>
            <p:cNvSpPr>
              <a:spLocks/>
            </p:cNvSpPr>
            <p:nvPr/>
          </p:nvSpPr>
          <p:spPr bwMode="auto">
            <a:xfrm>
              <a:off x="3264" y="1872"/>
              <a:ext cx="274" cy="191"/>
            </a:xfrm>
            <a:custGeom>
              <a:avLst/>
              <a:gdLst>
                <a:gd name="T0" fmla="*/ 3 w 21600"/>
                <a:gd name="T1" fmla="*/ 1 h 29832"/>
                <a:gd name="T2" fmla="*/ 0 w 21600"/>
                <a:gd name="T3" fmla="*/ 0 h 29832"/>
                <a:gd name="T4" fmla="*/ 3 w 21600"/>
                <a:gd name="T5" fmla="*/ 0 h 29832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832"/>
                <a:gd name="T11" fmla="*/ 21600 w 21600"/>
                <a:gd name="T12" fmla="*/ 29832 h 298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832" fill="none" extrusionOk="0">
                  <a:moveTo>
                    <a:pt x="15630" y="29831"/>
                  </a:moveTo>
                  <a:cubicBezTo>
                    <a:pt x="6375" y="27170"/>
                    <a:pt x="0" y="18703"/>
                    <a:pt x="0" y="9073"/>
                  </a:cubicBezTo>
                  <a:cubicBezTo>
                    <a:pt x="-1" y="5939"/>
                    <a:pt x="681" y="2843"/>
                    <a:pt x="1997" y="-1"/>
                  </a:cubicBezTo>
                </a:path>
                <a:path w="21600" h="29832" stroke="0" extrusionOk="0">
                  <a:moveTo>
                    <a:pt x="15630" y="29831"/>
                  </a:moveTo>
                  <a:cubicBezTo>
                    <a:pt x="6375" y="27170"/>
                    <a:pt x="0" y="18703"/>
                    <a:pt x="0" y="9073"/>
                  </a:cubicBezTo>
                  <a:cubicBezTo>
                    <a:pt x="-1" y="5939"/>
                    <a:pt x="681" y="2843"/>
                    <a:pt x="1997" y="-1"/>
                  </a:cubicBezTo>
                  <a:lnTo>
                    <a:pt x="21600" y="9073"/>
                  </a:lnTo>
                  <a:lnTo>
                    <a:pt x="15630" y="29831"/>
                  </a:lnTo>
                  <a:close/>
                </a:path>
              </a:pathLst>
            </a:cu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 flipV="1">
              <a:off x="3446" y="2045"/>
              <a:ext cx="639" cy="18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2" name="Arc 40"/>
            <p:cNvSpPr>
              <a:spLocks/>
            </p:cNvSpPr>
            <p:nvPr/>
          </p:nvSpPr>
          <p:spPr bwMode="auto">
            <a:xfrm flipH="1" flipV="1">
              <a:off x="4039" y="2057"/>
              <a:ext cx="137" cy="103"/>
            </a:xfrm>
            <a:custGeom>
              <a:avLst/>
              <a:gdLst>
                <a:gd name="T0" fmla="*/ 1 w 21600"/>
                <a:gd name="T1" fmla="*/ 0 h 37090"/>
                <a:gd name="T2" fmla="*/ 0 w 21600"/>
                <a:gd name="T3" fmla="*/ 0 h 37090"/>
                <a:gd name="T4" fmla="*/ 1 w 21600"/>
                <a:gd name="T5" fmla="*/ 0 h 37090"/>
                <a:gd name="T6" fmla="*/ 0 60000 65536"/>
                <a:gd name="T7" fmla="*/ 0 60000 65536"/>
                <a:gd name="T8" fmla="*/ 0 60000 65536"/>
                <a:gd name="T9" fmla="*/ 0 w 21600"/>
                <a:gd name="T10" fmla="*/ 0 h 37090"/>
                <a:gd name="T11" fmla="*/ 21600 w 21600"/>
                <a:gd name="T12" fmla="*/ 37090 h 3709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7090" fill="none" extrusionOk="0">
                  <a:moveTo>
                    <a:pt x="15630" y="37089"/>
                  </a:moveTo>
                  <a:cubicBezTo>
                    <a:pt x="6375" y="34428"/>
                    <a:pt x="0" y="25961"/>
                    <a:pt x="0" y="16331"/>
                  </a:cubicBezTo>
                  <a:cubicBezTo>
                    <a:pt x="-1" y="10062"/>
                    <a:pt x="2723" y="4102"/>
                    <a:pt x="7462" y="-1"/>
                  </a:cubicBezTo>
                </a:path>
                <a:path w="21600" h="37090" stroke="0" extrusionOk="0">
                  <a:moveTo>
                    <a:pt x="15630" y="37089"/>
                  </a:moveTo>
                  <a:cubicBezTo>
                    <a:pt x="6375" y="34428"/>
                    <a:pt x="0" y="25961"/>
                    <a:pt x="0" y="16331"/>
                  </a:cubicBezTo>
                  <a:cubicBezTo>
                    <a:pt x="-1" y="10062"/>
                    <a:pt x="2723" y="4102"/>
                    <a:pt x="7462" y="-1"/>
                  </a:cubicBezTo>
                  <a:lnTo>
                    <a:pt x="21600" y="16331"/>
                  </a:lnTo>
                  <a:lnTo>
                    <a:pt x="15630" y="37089"/>
                  </a:lnTo>
                  <a:close/>
                </a:path>
              </a:pathLst>
            </a:cu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3" name="Arc 41"/>
            <p:cNvSpPr>
              <a:spLocks/>
            </p:cNvSpPr>
            <p:nvPr/>
          </p:nvSpPr>
          <p:spPr bwMode="auto">
            <a:xfrm>
              <a:off x="3312" y="2145"/>
              <a:ext cx="288" cy="159"/>
            </a:xfrm>
            <a:custGeom>
              <a:avLst/>
              <a:gdLst>
                <a:gd name="T0" fmla="*/ 3 w 21600"/>
                <a:gd name="T1" fmla="*/ 1 h 29832"/>
                <a:gd name="T2" fmla="*/ 0 w 21600"/>
                <a:gd name="T3" fmla="*/ 0 h 29832"/>
                <a:gd name="T4" fmla="*/ 4 w 21600"/>
                <a:gd name="T5" fmla="*/ 0 h 29832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832"/>
                <a:gd name="T11" fmla="*/ 21600 w 21600"/>
                <a:gd name="T12" fmla="*/ 29832 h 298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832" fill="none" extrusionOk="0">
                  <a:moveTo>
                    <a:pt x="15630" y="29831"/>
                  </a:moveTo>
                  <a:cubicBezTo>
                    <a:pt x="6375" y="27170"/>
                    <a:pt x="0" y="18703"/>
                    <a:pt x="0" y="9073"/>
                  </a:cubicBezTo>
                  <a:cubicBezTo>
                    <a:pt x="-1" y="5939"/>
                    <a:pt x="681" y="2843"/>
                    <a:pt x="1997" y="-1"/>
                  </a:cubicBezTo>
                </a:path>
                <a:path w="21600" h="29832" stroke="0" extrusionOk="0">
                  <a:moveTo>
                    <a:pt x="15630" y="29831"/>
                  </a:moveTo>
                  <a:cubicBezTo>
                    <a:pt x="6375" y="27170"/>
                    <a:pt x="0" y="18703"/>
                    <a:pt x="0" y="9073"/>
                  </a:cubicBezTo>
                  <a:cubicBezTo>
                    <a:pt x="-1" y="5939"/>
                    <a:pt x="681" y="2843"/>
                    <a:pt x="1997" y="-1"/>
                  </a:cubicBezTo>
                  <a:lnTo>
                    <a:pt x="21600" y="9073"/>
                  </a:lnTo>
                  <a:lnTo>
                    <a:pt x="15630" y="29831"/>
                  </a:lnTo>
                  <a:close/>
                </a:path>
              </a:pathLst>
            </a:cu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 flipV="1">
              <a:off x="3504" y="2289"/>
              <a:ext cx="672" cy="15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 flipV="1">
              <a:off x="4224" y="1584"/>
              <a:ext cx="637" cy="15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6" name="Arc 44"/>
            <p:cNvSpPr>
              <a:spLocks/>
            </p:cNvSpPr>
            <p:nvPr/>
          </p:nvSpPr>
          <p:spPr bwMode="auto">
            <a:xfrm>
              <a:off x="3264" y="1968"/>
              <a:ext cx="274" cy="191"/>
            </a:xfrm>
            <a:custGeom>
              <a:avLst/>
              <a:gdLst>
                <a:gd name="T0" fmla="*/ 3 w 21600"/>
                <a:gd name="T1" fmla="*/ 1 h 29832"/>
                <a:gd name="T2" fmla="*/ 0 w 21600"/>
                <a:gd name="T3" fmla="*/ 0 h 29832"/>
                <a:gd name="T4" fmla="*/ 3 w 21600"/>
                <a:gd name="T5" fmla="*/ 0 h 29832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832"/>
                <a:gd name="T11" fmla="*/ 21600 w 21600"/>
                <a:gd name="T12" fmla="*/ 29832 h 298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832" fill="none" extrusionOk="0">
                  <a:moveTo>
                    <a:pt x="15630" y="29831"/>
                  </a:moveTo>
                  <a:cubicBezTo>
                    <a:pt x="6375" y="27170"/>
                    <a:pt x="0" y="18703"/>
                    <a:pt x="0" y="9073"/>
                  </a:cubicBezTo>
                  <a:cubicBezTo>
                    <a:pt x="-1" y="5939"/>
                    <a:pt x="681" y="2843"/>
                    <a:pt x="1997" y="-1"/>
                  </a:cubicBezTo>
                </a:path>
                <a:path w="21600" h="29832" stroke="0" extrusionOk="0">
                  <a:moveTo>
                    <a:pt x="15630" y="29831"/>
                  </a:moveTo>
                  <a:cubicBezTo>
                    <a:pt x="6375" y="27170"/>
                    <a:pt x="0" y="18703"/>
                    <a:pt x="0" y="9073"/>
                  </a:cubicBezTo>
                  <a:cubicBezTo>
                    <a:pt x="-1" y="5939"/>
                    <a:pt x="681" y="2843"/>
                    <a:pt x="1997" y="-1"/>
                  </a:cubicBezTo>
                  <a:lnTo>
                    <a:pt x="21600" y="9073"/>
                  </a:lnTo>
                  <a:lnTo>
                    <a:pt x="15630" y="29831"/>
                  </a:lnTo>
                  <a:close/>
                </a:path>
              </a:pathLst>
            </a:cu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 flipV="1">
              <a:off x="3446" y="2141"/>
              <a:ext cx="639" cy="18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8" name="Arc 46"/>
            <p:cNvSpPr>
              <a:spLocks/>
            </p:cNvSpPr>
            <p:nvPr/>
          </p:nvSpPr>
          <p:spPr bwMode="auto">
            <a:xfrm flipH="1" flipV="1">
              <a:off x="4039" y="2153"/>
              <a:ext cx="137" cy="103"/>
            </a:xfrm>
            <a:custGeom>
              <a:avLst/>
              <a:gdLst>
                <a:gd name="T0" fmla="*/ 1 w 21600"/>
                <a:gd name="T1" fmla="*/ 0 h 37090"/>
                <a:gd name="T2" fmla="*/ 0 w 21600"/>
                <a:gd name="T3" fmla="*/ 0 h 37090"/>
                <a:gd name="T4" fmla="*/ 1 w 21600"/>
                <a:gd name="T5" fmla="*/ 0 h 37090"/>
                <a:gd name="T6" fmla="*/ 0 60000 65536"/>
                <a:gd name="T7" fmla="*/ 0 60000 65536"/>
                <a:gd name="T8" fmla="*/ 0 60000 65536"/>
                <a:gd name="T9" fmla="*/ 0 w 21600"/>
                <a:gd name="T10" fmla="*/ 0 h 37090"/>
                <a:gd name="T11" fmla="*/ 21600 w 21600"/>
                <a:gd name="T12" fmla="*/ 37090 h 3709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7090" fill="none" extrusionOk="0">
                  <a:moveTo>
                    <a:pt x="15630" y="37089"/>
                  </a:moveTo>
                  <a:cubicBezTo>
                    <a:pt x="6375" y="34428"/>
                    <a:pt x="0" y="25961"/>
                    <a:pt x="0" y="16331"/>
                  </a:cubicBezTo>
                  <a:cubicBezTo>
                    <a:pt x="-1" y="10062"/>
                    <a:pt x="2723" y="4102"/>
                    <a:pt x="7462" y="-1"/>
                  </a:cubicBezTo>
                </a:path>
                <a:path w="21600" h="37090" stroke="0" extrusionOk="0">
                  <a:moveTo>
                    <a:pt x="15630" y="37089"/>
                  </a:moveTo>
                  <a:cubicBezTo>
                    <a:pt x="6375" y="34428"/>
                    <a:pt x="0" y="25961"/>
                    <a:pt x="0" y="16331"/>
                  </a:cubicBezTo>
                  <a:cubicBezTo>
                    <a:pt x="-1" y="10062"/>
                    <a:pt x="2723" y="4102"/>
                    <a:pt x="7462" y="-1"/>
                  </a:cubicBezTo>
                  <a:lnTo>
                    <a:pt x="21600" y="16331"/>
                  </a:lnTo>
                  <a:lnTo>
                    <a:pt x="15630" y="37089"/>
                  </a:lnTo>
                  <a:close/>
                </a:path>
              </a:pathLst>
            </a:cu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9" name="Line 47"/>
            <p:cNvSpPr>
              <a:spLocks noChangeShapeType="1"/>
            </p:cNvSpPr>
            <p:nvPr/>
          </p:nvSpPr>
          <p:spPr bwMode="auto">
            <a:xfrm>
              <a:off x="4128" y="2304"/>
              <a:ext cx="720" cy="0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50" name="Line 48"/>
            <p:cNvSpPr>
              <a:spLocks noChangeShapeType="1"/>
            </p:cNvSpPr>
            <p:nvPr/>
          </p:nvSpPr>
          <p:spPr bwMode="auto">
            <a:xfrm>
              <a:off x="4848" y="1584"/>
              <a:ext cx="0" cy="240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51" name="Line 49"/>
            <p:cNvSpPr>
              <a:spLocks noChangeShapeType="1"/>
            </p:cNvSpPr>
            <p:nvPr/>
          </p:nvSpPr>
          <p:spPr bwMode="auto">
            <a:xfrm>
              <a:off x="4848" y="2064"/>
              <a:ext cx="0" cy="288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52" name="Text Box 50"/>
            <p:cNvSpPr txBox="1">
              <a:spLocks noChangeArrowheads="1"/>
            </p:cNvSpPr>
            <p:nvPr/>
          </p:nvSpPr>
          <p:spPr bwMode="auto">
            <a:xfrm>
              <a:off x="4719" y="1584"/>
              <a:ext cx="37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200" b="1">
                  <a:solidFill>
                    <a:srgbClr val="CC3300"/>
                  </a:solidFill>
                  <a:latin typeface="SimHei" charset="-122"/>
                  <a:ea typeface="SimHei" charset="-122"/>
                  <a:cs typeface="SimHei" charset="-122"/>
                </a:rPr>
                <a:t>。</a:t>
              </a:r>
            </a:p>
          </p:txBody>
        </p:sp>
        <p:sp>
          <p:nvSpPr>
            <p:cNvPr id="53" name="Text Box 51"/>
            <p:cNvSpPr txBox="1">
              <a:spLocks noChangeArrowheads="1"/>
            </p:cNvSpPr>
            <p:nvPr/>
          </p:nvSpPr>
          <p:spPr bwMode="auto">
            <a:xfrm>
              <a:off x="4719" y="1795"/>
              <a:ext cx="37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200" b="1">
                  <a:solidFill>
                    <a:srgbClr val="CC3300"/>
                  </a:solidFill>
                  <a:latin typeface="SimHei" charset="-122"/>
                  <a:ea typeface="SimHei" charset="-122"/>
                  <a:cs typeface="SimHei" charset="-122"/>
                </a:rPr>
                <a:t>。</a:t>
              </a:r>
            </a:p>
          </p:txBody>
        </p:sp>
        <p:sp>
          <p:nvSpPr>
            <p:cNvPr id="54" name="Text Box 52"/>
            <p:cNvSpPr txBox="1">
              <a:spLocks noChangeArrowheads="1"/>
            </p:cNvSpPr>
            <p:nvPr/>
          </p:nvSpPr>
          <p:spPr bwMode="auto">
            <a:xfrm>
              <a:off x="4704" y="1728"/>
              <a:ext cx="26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600" b="1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rPr>
                <a:t>~</a:t>
              </a:r>
            </a:p>
          </p:txBody>
        </p:sp>
      </p:grpSp>
      <p:grpSp>
        <p:nvGrpSpPr>
          <p:cNvPr id="55" name="Group 55"/>
          <p:cNvGrpSpPr>
            <a:grpSpLocks/>
          </p:cNvGrpSpPr>
          <p:nvPr/>
        </p:nvGrpSpPr>
        <p:grpSpPr bwMode="auto">
          <a:xfrm>
            <a:off x="1285875" y="2822622"/>
            <a:ext cx="2117725" cy="1676400"/>
            <a:chOff x="346" y="1344"/>
            <a:chExt cx="1334" cy="1056"/>
          </a:xfrm>
        </p:grpSpPr>
        <p:sp>
          <p:nvSpPr>
            <p:cNvPr id="56" name="AutoShape 56"/>
            <p:cNvSpPr>
              <a:spLocks noChangeArrowheads="1"/>
            </p:cNvSpPr>
            <p:nvPr/>
          </p:nvSpPr>
          <p:spPr bwMode="auto">
            <a:xfrm>
              <a:off x="912" y="1344"/>
              <a:ext cx="720" cy="1056"/>
            </a:xfrm>
            <a:prstGeom prst="can">
              <a:avLst>
                <a:gd name="adj" fmla="val 46669"/>
              </a:avLst>
            </a:prstGeom>
            <a:gradFill rotWithShape="0">
              <a:gsLst>
                <a:gs pos="0">
                  <a:srgbClr val="99CCFF"/>
                </a:gs>
                <a:gs pos="50000">
                  <a:srgbClr val="99CCFF"/>
                </a:gs>
                <a:gs pos="100000">
                  <a:srgbClr val="99CCFF"/>
                </a:gs>
              </a:gsLst>
              <a:lin ang="0" scaled="1"/>
            </a:gra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grpSp>
          <p:nvGrpSpPr>
            <p:cNvPr id="57" name="Group 57"/>
            <p:cNvGrpSpPr>
              <a:grpSpLocks/>
            </p:cNvGrpSpPr>
            <p:nvPr/>
          </p:nvGrpSpPr>
          <p:grpSpPr bwMode="auto">
            <a:xfrm>
              <a:off x="865" y="1632"/>
              <a:ext cx="815" cy="144"/>
              <a:chOff x="865" y="1632"/>
              <a:chExt cx="815" cy="144"/>
            </a:xfrm>
          </p:grpSpPr>
          <p:sp>
            <p:nvSpPr>
              <p:cNvPr id="82" name="Arc 58"/>
              <p:cNvSpPr>
                <a:spLocks/>
              </p:cNvSpPr>
              <p:nvPr/>
            </p:nvSpPr>
            <p:spPr bwMode="auto">
              <a:xfrm>
                <a:off x="865" y="1680"/>
                <a:ext cx="288" cy="96"/>
              </a:xfrm>
              <a:custGeom>
                <a:avLst/>
                <a:gdLst>
                  <a:gd name="T0" fmla="*/ 2 w 21600"/>
                  <a:gd name="T1" fmla="*/ 0 h 31470"/>
                  <a:gd name="T2" fmla="*/ 1 w 21600"/>
                  <a:gd name="T3" fmla="*/ 0 h 31470"/>
                  <a:gd name="T4" fmla="*/ 4 w 21600"/>
                  <a:gd name="T5" fmla="*/ 0 h 3147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1470"/>
                  <a:gd name="T11" fmla="*/ 21600 w 21600"/>
                  <a:gd name="T12" fmla="*/ 31470 h 3147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1470" fill="none" extrusionOk="0">
                    <a:moveTo>
                      <a:pt x="12533" y="31470"/>
                    </a:moveTo>
                    <a:cubicBezTo>
                      <a:pt x="4892" y="27936"/>
                      <a:pt x="0" y="20284"/>
                      <a:pt x="0" y="11865"/>
                    </a:cubicBezTo>
                    <a:cubicBezTo>
                      <a:pt x="-1" y="7648"/>
                      <a:pt x="1234" y="3523"/>
                      <a:pt x="3550" y="-1"/>
                    </a:cubicBezTo>
                  </a:path>
                  <a:path w="21600" h="31470" stroke="0" extrusionOk="0">
                    <a:moveTo>
                      <a:pt x="12533" y="31470"/>
                    </a:moveTo>
                    <a:cubicBezTo>
                      <a:pt x="4892" y="27936"/>
                      <a:pt x="0" y="20284"/>
                      <a:pt x="0" y="11865"/>
                    </a:cubicBezTo>
                    <a:cubicBezTo>
                      <a:pt x="-1" y="7648"/>
                      <a:pt x="1234" y="3523"/>
                      <a:pt x="3550" y="-1"/>
                    </a:cubicBezTo>
                    <a:lnTo>
                      <a:pt x="21600" y="11865"/>
                    </a:lnTo>
                    <a:lnTo>
                      <a:pt x="12533" y="31470"/>
                    </a:lnTo>
                    <a:close/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83" name="Line 59"/>
              <p:cNvSpPr>
                <a:spLocks noChangeShapeType="1"/>
              </p:cNvSpPr>
              <p:nvPr/>
            </p:nvSpPr>
            <p:spPr bwMode="auto">
              <a:xfrm flipV="1">
                <a:off x="1008" y="1724"/>
                <a:ext cx="576" cy="52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84" name="Arc 60"/>
              <p:cNvSpPr>
                <a:spLocks/>
              </p:cNvSpPr>
              <p:nvPr/>
            </p:nvSpPr>
            <p:spPr bwMode="auto">
              <a:xfrm flipH="1">
                <a:off x="1536" y="1632"/>
                <a:ext cx="144" cy="92"/>
              </a:xfrm>
              <a:custGeom>
                <a:avLst/>
                <a:gdLst>
                  <a:gd name="T0" fmla="*/ 1 w 21600"/>
                  <a:gd name="T1" fmla="*/ 0 h 37090"/>
                  <a:gd name="T2" fmla="*/ 0 w 21600"/>
                  <a:gd name="T3" fmla="*/ 0 h 37090"/>
                  <a:gd name="T4" fmla="*/ 1 w 21600"/>
                  <a:gd name="T5" fmla="*/ 0 h 3709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7090"/>
                  <a:gd name="T11" fmla="*/ 21600 w 21600"/>
                  <a:gd name="T12" fmla="*/ 37090 h 3709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7090" fill="none" extrusionOk="0">
                    <a:moveTo>
                      <a:pt x="15630" y="37089"/>
                    </a:moveTo>
                    <a:cubicBezTo>
                      <a:pt x="6375" y="34428"/>
                      <a:pt x="0" y="25961"/>
                      <a:pt x="0" y="16331"/>
                    </a:cubicBezTo>
                    <a:cubicBezTo>
                      <a:pt x="-1" y="10062"/>
                      <a:pt x="2723" y="4102"/>
                      <a:pt x="7462" y="-1"/>
                    </a:cubicBezTo>
                  </a:path>
                  <a:path w="21600" h="37090" stroke="0" extrusionOk="0">
                    <a:moveTo>
                      <a:pt x="15630" y="37089"/>
                    </a:moveTo>
                    <a:cubicBezTo>
                      <a:pt x="6375" y="34428"/>
                      <a:pt x="0" y="25961"/>
                      <a:pt x="0" y="16331"/>
                    </a:cubicBezTo>
                    <a:cubicBezTo>
                      <a:pt x="-1" y="10062"/>
                      <a:pt x="2723" y="4102"/>
                      <a:pt x="7462" y="-1"/>
                    </a:cubicBezTo>
                    <a:lnTo>
                      <a:pt x="21600" y="16331"/>
                    </a:lnTo>
                    <a:lnTo>
                      <a:pt x="15630" y="37089"/>
                    </a:lnTo>
                    <a:close/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grpSp>
          <p:nvGrpSpPr>
            <p:cNvPr id="58" name="Group 61"/>
            <p:cNvGrpSpPr>
              <a:grpSpLocks/>
            </p:cNvGrpSpPr>
            <p:nvPr/>
          </p:nvGrpSpPr>
          <p:grpSpPr bwMode="auto">
            <a:xfrm>
              <a:off x="864" y="1728"/>
              <a:ext cx="815" cy="144"/>
              <a:chOff x="865" y="1632"/>
              <a:chExt cx="815" cy="144"/>
            </a:xfrm>
          </p:grpSpPr>
          <p:sp>
            <p:nvSpPr>
              <p:cNvPr id="79" name="Arc 62"/>
              <p:cNvSpPr>
                <a:spLocks/>
              </p:cNvSpPr>
              <p:nvPr/>
            </p:nvSpPr>
            <p:spPr bwMode="auto">
              <a:xfrm>
                <a:off x="865" y="1680"/>
                <a:ext cx="288" cy="96"/>
              </a:xfrm>
              <a:custGeom>
                <a:avLst/>
                <a:gdLst>
                  <a:gd name="T0" fmla="*/ 2 w 21600"/>
                  <a:gd name="T1" fmla="*/ 0 h 31470"/>
                  <a:gd name="T2" fmla="*/ 1 w 21600"/>
                  <a:gd name="T3" fmla="*/ 0 h 31470"/>
                  <a:gd name="T4" fmla="*/ 4 w 21600"/>
                  <a:gd name="T5" fmla="*/ 0 h 3147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1470"/>
                  <a:gd name="T11" fmla="*/ 21600 w 21600"/>
                  <a:gd name="T12" fmla="*/ 31470 h 3147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1470" fill="none" extrusionOk="0">
                    <a:moveTo>
                      <a:pt x="12533" y="31470"/>
                    </a:moveTo>
                    <a:cubicBezTo>
                      <a:pt x="4892" y="27936"/>
                      <a:pt x="0" y="20284"/>
                      <a:pt x="0" y="11865"/>
                    </a:cubicBezTo>
                    <a:cubicBezTo>
                      <a:pt x="-1" y="7648"/>
                      <a:pt x="1234" y="3523"/>
                      <a:pt x="3550" y="-1"/>
                    </a:cubicBezTo>
                  </a:path>
                  <a:path w="21600" h="31470" stroke="0" extrusionOk="0">
                    <a:moveTo>
                      <a:pt x="12533" y="31470"/>
                    </a:moveTo>
                    <a:cubicBezTo>
                      <a:pt x="4892" y="27936"/>
                      <a:pt x="0" y="20284"/>
                      <a:pt x="0" y="11865"/>
                    </a:cubicBezTo>
                    <a:cubicBezTo>
                      <a:pt x="-1" y="7648"/>
                      <a:pt x="1234" y="3523"/>
                      <a:pt x="3550" y="-1"/>
                    </a:cubicBezTo>
                    <a:lnTo>
                      <a:pt x="21600" y="11865"/>
                    </a:lnTo>
                    <a:lnTo>
                      <a:pt x="12533" y="31470"/>
                    </a:lnTo>
                    <a:close/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80" name="Line 63"/>
              <p:cNvSpPr>
                <a:spLocks noChangeShapeType="1"/>
              </p:cNvSpPr>
              <p:nvPr/>
            </p:nvSpPr>
            <p:spPr bwMode="auto">
              <a:xfrm flipV="1">
                <a:off x="1008" y="1724"/>
                <a:ext cx="576" cy="52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81" name="Arc 64"/>
              <p:cNvSpPr>
                <a:spLocks/>
              </p:cNvSpPr>
              <p:nvPr/>
            </p:nvSpPr>
            <p:spPr bwMode="auto">
              <a:xfrm flipH="1">
                <a:off x="1536" y="1632"/>
                <a:ext cx="144" cy="92"/>
              </a:xfrm>
              <a:custGeom>
                <a:avLst/>
                <a:gdLst>
                  <a:gd name="T0" fmla="*/ 1 w 21600"/>
                  <a:gd name="T1" fmla="*/ 0 h 37090"/>
                  <a:gd name="T2" fmla="*/ 0 w 21600"/>
                  <a:gd name="T3" fmla="*/ 0 h 37090"/>
                  <a:gd name="T4" fmla="*/ 1 w 21600"/>
                  <a:gd name="T5" fmla="*/ 0 h 3709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7090"/>
                  <a:gd name="T11" fmla="*/ 21600 w 21600"/>
                  <a:gd name="T12" fmla="*/ 37090 h 3709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7090" fill="none" extrusionOk="0">
                    <a:moveTo>
                      <a:pt x="15630" y="37089"/>
                    </a:moveTo>
                    <a:cubicBezTo>
                      <a:pt x="6375" y="34428"/>
                      <a:pt x="0" y="25961"/>
                      <a:pt x="0" y="16331"/>
                    </a:cubicBezTo>
                    <a:cubicBezTo>
                      <a:pt x="-1" y="10062"/>
                      <a:pt x="2723" y="4102"/>
                      <a:pt x="7462" y="-1"/>
                    </a:cubicBezTo>
                  </a:path>
                  <a:path w="21600" h="37090" stroke="0" extrusionOk="0">
                    <a:moveTo>
                      <a:pt x="15630" y="37089"/>
                    </a:moveTo>
                    <a:cubicBezTo>
                      <a:pt x="6375" y="34428"/>
                      <a:pt x="0" y="25961"/>
                      <a:pt x="0" y="16331"/>
                    </a:cubicBezTo>
                    <a:cubicBezTo>
                      <a:pt x="-1" y="10062"/>
                      <a:pt x="2723" y="4102"/>
                      <a:pt x="7462" y="-1"/>
                    </a:cubicBezTo>
                    <a:lnTo>
                      <a:pt x="21600" y="16331"/>
                    </a:lnTo>
                    <a:lnTo>
                      <a:pt x="15630" y="37089"/>
                    </a:lnTo>
                    <a:close/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grpSp>
          <p:nvGrpSpPr>
            <p:cNvPr id="59" name="Group 65"/>
            <p:cNvGrpSpPr>
              <a:grpSpLocks/>
            </p:cNvGrpSpPr>
            <p:nvPr/>
          </p:nvGrpSpPr>
          <p:grpSpPr bwMode="auto">
            <a:xfrm>
              <a:off x="864" y="1824"/>
              <a:ext cx="815" cy="144"/>
              <a:chOff x="865" y="1632"/>
              <a:chExt cx="815" cy="144"/>
            </a:xfrm>
          </p:grpSpPr>
          <p:sp>
            <p:nvSpPr>
              <p:cNvPr id="76" name="Arc 66"/>
              <p:cNvSpPr>
                <a:spLocks/>
              </p:cNvSpPr>
              <p:nvPr/>
            </p:nvSpPr>
            <p:spPr bwMode="auto">
              <a:xfrm>
                <a:off x="865" y="1680"/>
                <a:ext cx="288" cy="96"/>
              </a:xfrm>
              <a:custGeom>
                <a:avLst/>
                <a:gdLst>
                  <a:gd name="T0" fmla="*/ 2 w 21600"/>
                  <a:gd name="T1" fmla="*/ 0 h 31470"/>
                  <a:gd name="T2" fmla="*/ 1 w 21600"/>
                  <a:gd name="T3" fmla="*/ 0 h 31470"/>
                  <a:gd name="T4" fmla="*/ 4 w 21600"/>
                  <a:gd name="T5" fmla="*/ 0 h 3147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1470"/>
                  <a:gd name="T11" fmla="*/ 21600 w 21600"/>
                  <a:gd name="T12" fmla="*/ 31470 h 3147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1470" fill="none" extrusionOk="0">
                    <a:moveTo>
                      <a:pt x="12533" y="31470"/>
                    </a:moveTo>
                    <a:cubicBezTo>
                      <a:pt x="4892" y="27936"/>
                      <a:pt x="0" y="20284"/>
                      <a:pt x="0" y="11865"/>
                    </a:cubicBezTo>
                    <a:cubicBezTo>
                      <a:pt x="-1" y="7648"/>
                      <a:pt x="1234" y="3523"/>
                      <a:pt x="3550" y="-1"/>
                    </a:cubicBezTo>
                  </a:path>
                  <a:path w="21600" h="31470" stroke="0" extrusionOk="0">
                    <a:moveTo>
                      <a:pt x="12533" y="31470"/>
                    </a:moveTo>
                    <a:cubicBezTo>
                      <a:pt x="4892" y="27936"/>
                      <a:pt x="0" y="20284"/>
                      <a:pt x="0" y="11865"/>
                    </a:cubicBezTo>
                    <a:cubicBezTo>
                      <a:pt x="-1" y="7648"/>
                      <a:pt x="1234" y="3523"/>
                      <a:pt x="3550" y="-1"/>
                    </a:cubicBezTo>
                    <a:lnTo>
                      <a:pt x="21600" y="11865"/>
                    </a:lnTo>
                    <a:lnTo>
                      <a:pt x="12533" y="31470"/>
                    </a:lnTo>
                    <a:close/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77" name="Line 67"/>
              <p:cNvSpPr>
                <a:spLocks noChangeShapeType="1"/>
              </p:cNvSpPr>
              <p:nvPr/>
            </p:nvSpPr>
            <p:spPr bwMode="auto">
              <a:xfrm flipV="1">
                <a:off x="1008" y="1724"/>
                <a:ext cx="576" cy="52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78" name="Arc 68"/>
              <p:cNvSpPr>
                <a:spLocks/>
              </p:cNvSpPr>
              <p:nvPr/>
            </p:nvSpPr>
            <p:spPr bwMode="auto">
              <a:xfrm flipH="1">
                <a:off x="1536" y="1632"/>
                <a:ext cx="144" cy="92"/>
              </a:xfrm>
              <a:custGeom>
                <a:avLst/>
                <a:gdLst>
                  <a:gd name="T0" fmla="*/ 1 w 21600"/>
                  <a:gd name="T1" fmla="*/ 0 h 37090"/>
                  <a:gd name="T2" fmla="*/ 0 w 21600"/>
                  <a:gd name="T3" fmla="*/ 0 h 37090"/>
                  <a:gd name="T4" fmla="*/ 1 w 21600"/>
                  <a:gd name="T5" fmla="*/ 0 h 3709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7090"/>
                  <a:gd name="T11" fmla="*/ 21600 w 21600"/>
                  <a:gd name="T12" fmla="*/ 37090 h 3709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7090" fill="none" extrusionOk="0">
                    <a:moveTo>
                      <a:pt x="15630" y="37089"/>
                    </a:moveTo>
                    <a:cubicBezTo>
                      <a:pt x="6375" y="34428"/>
                      <a:pt x="0" y="25961"/>
                      <a:pt x="0" y="16331"/>
                    </a:cubicBezTo>
                    <a:cubicBezTo>
                      <a:pt x="-1" y="10062"/>
                      <a:pt x="2723" y="4102"/>
                      <a:pt x="7462" y="-1"/>
                    </a:cubicBezTo>
                  </a:path>
                  <a:path w="21600" h="37090" stroke="0" extrusionOk="0">
                    <a:moveTo>
                      <a:pt x="15630" y="37089"/>
                    </a:moveTo>
                    <a:cubicBezTo>
                      <a:pt x="6375" y="34428"/>
                      <a:pt x="0" y="25961"/>
                      <a:pt x="0" y="16331"/>
                    </a:cubicBezTo>
                    <a:cubicBezTo>
                      <a:pt x="-1" y="10062"/>
                      <a:pt x="2723" y="4102"/>
                      <a:pt x="7462" y="-1"/>
                    </a:cubicBezTo>
                    <a:lnTo>
                      <a:pt x="21600" y="16331"/>
                    </a:lnTo>
                    <a:lnTo>
                      <a:pt x="15630" y="37089"/>
                    </a:lnTo>
                    <a:close/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grpSp>
          <p:nvGrpSpPr>
            <p:cNvPr id="60" name="Group 69"/>
            <p:cNvGrpSpPr>
              <a:grpSpLocks/>
            </p:cNvGrpSpPr>
            <p:nvPr/>
          </p:nvGrpSpPr>
          <p:grpSpPr bwMode="auto">
            <a:xfrm>
              <a:off x="864" y="1920"/>
              <a:ext cx="815" cy="144"/>
              <a:chOff x="865" y="1632"/>
              <a:chExt cx="815" cy="144"/>
            </a:xfrm>
          </p:grpSpPr>
          <p:sp>
            <p:nvSpPr>
              <p:cNvPr id="73" name="Arc 70"/>
              <p:cNvSpPr>
                <a:spLocks/>
              </p:cNvSpPr>
              <p:nvPr/>
            </p:nvSpPr>
            <p:spPr bwMode="auto">
              <a:xfrm>
                <a:off x="865" y="1680"/>
                <a:ext cx="288" cy="96"/>
              </a:xfrm>
              <a:custGeom>
                <a:avLst/>
                <a:gdLst>
                  <a:gd name="T0" fmla="*/ 2 w 21600"/>
                  <a:gd name="T1" fmla="*/ 0 h 31470"/>
                  <a:gd name="T2" fmla="*/ 1 w 21600"/>
                  <a:gd name="T3" fmla="*/ 0 h 31470"/>
                  <a:gd name="T4" fmla="*/ 4 w 21600"/>
                  <a:gd name="T5" fmla="*/ 0 h 3147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1470"/>
                  <a:gd name="T11" fmla="*/ 21600 w 21600"/>
                  <a:gd name="T12" fmla="*/ 31470 h 3147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1470" fill="none" extrusionOk="0">
                    <a:moveTo>
                      <a:pt x="12533" y="31470"/>
                    </a:moveTo>
                    <a:cubicBezTo>
                      <a:pt x="4892" y="27936"/>
                      <a:pt x="0" y="20284"/>
                      <a:pt x="0" y="11865"/>
                    </a:cubicBezTo>
                    <a:cubicBezTo>
                      <a:pt x="-1" y="7648"/>
                      <a:pt x="1234" y="3523"/>
                      <a:pt x="3550" y="-1"/>
                    </a:cubicBezTo>
                  </a:path>
                  <a:path w="21600" h="31470" stroke="0" extrusionOk="0">
                    <a:moveTo>
                      <a:pt x="12533" y="31470"/>
                    </a:moveTo>
                    <a:cubicBezTo>
                      <a:pt x="4892" y="27936"/>
                      <a:pt x="0" y="20284"/>
                      <a:pt x="0" y="11865"/>
                    </a:cubicBezTo>
                    <a:cubicBezTo>
                      <a:pt x="-1" y="7648"/>
                      <a:pt x="1234" y="3523"/>
                      <a:pt x="3550" y="-1"/>
                    </a:cubicBezTo>
                    <a:lnTo>
                      <a:pt x="21600" y="11865"/>
                    </a:lnTo>
                    <a:lnTo>
                      <a:pt x="12533" y="31470"/>
                    </a:lnTo>
                    <a:close/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74" name="Line 71"/>
              <p:cNvSpPr>
                <a:spLocks noChangeShapeType="1"/>
              </p:cNvSpPr>
              <p:nvPr/>
            </p:nvSpPr>
            <p:spPr bwMode="auto">
              <a:xfrm flipV="1">
                <a:off x="1008" y="1724"/>
                <a:ext cx="576" cy="52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75" name="Arc 72"/>
              <p:cNvSpPr>
                <a:spLocks/>
              </p:cNvSpPr>
              <p:nvPr/>
            </p:nvSpPr>
            <p:spPr bwMode="auto">
              <a:xfrm flipH="1">
                <a:off x="1536" y="1632"/>
                <a:ext cx="144" cy="92"/>
              </a:xfrm>
              <a:custGeom>
                <a:avLst/>
                <a:gdLst>
                  <a:gd name="T0" fmla="*/ 1 w 21600"/>
                  <a:gd name="T1" fmla="*/ 0 h 37090"/>
                  <a:gd name="T2" fmla="*/ 0 w 21600"/>
                  <a:gd name="T3" fmla="*/ 0 h 37090"/>
                  <a:gd name="T4" fmla="*/ 1 w 21600"/>
                  <a:gd name="T5" fmla="*/ 0 h 3709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7090"/>
                  <a:gd name="T11" fmla="*/ 21600 w 21600"/>
                  <a:gd name="T12" fmla="*/ 37090 h 3709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7090" fill="none" extrusionOk="0">
                    <a:moveTo>
                      <a:pt x="15630" y="37089"/>
                    </a:moveTo>
                    <a:cubicBezTo>
                      <a:pt x="6375" y="34428"/>
                      <a:pt x="0" y="25961"/>
                      <a:pt x="0" y="16331"/>
                    </a:cubicBezTo>
                    <a:cubicBezTo>
                      <a:pt x="-1" y="10062"/>
                      <a:pt x="2723" y="4102"/>
                      <a:pt x="7462" y="-1"/>
                    </a:cubicBezTo>
                  </a:path>
                  <a:path w="21600" h="37090" stroke="0" extrusionOk="0">
                    <a:moveTo>
                      <a:pt x="15630" y="37089"/>
                    </a:moveTo>
                    <a:cubicBezTo>
                      <a:pt x="6375" y="34428"/>
                      <a:pt x="0" y="25961"/>
                      <a:pt x="0" y="16331"/>
                    </a:cubicBezTo>
                    <a:cubicBezTo>
                      <a:pt x="-1" y="10062"/>
                      <a:pt x="2723" y="4102"/>
                      <a:pt x="7462" y="-1"/>
                    </a:cubicBezTo>
                    <a:lnTo>
                      <a:pt x="21600" y="16331"/>
                    </a:lnTo>
                    <a:lnTo>
                      <a:pt x="15630" y="37089"/>
                    </a:lnTo>
                    <a:close/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grpSp>
          <p:nvGrpSpPr>
            <p:cNvPr id="61" name="Group 73"/>
            <p:cNvGrpSpPr>
              <a:grpSpLocks/>
            </p:cNvGrpSpPr>
            <p:nvPr/>
          </p:nvGrpSpPr>
          <p:grpSpPr bwMode="auto">
            <a:xfrm>
              <a:off x="864" y="2016"/>
              <a:ext cx="815" cy="144"/>
              <a:chOff x="865" y="1632"/>
              <a:chExt cx="815" cy="144"/>
            </a:xfrm>
          </p:grpSpPr>
          <p:sp>
            <p:nvSpPr>
              <p:cNvPr id="70" name="Arc 74"/>
              <p:cNvSpPr>
                <a:spLocks/>
              </p:cNvSpPr>
              <p:nvPr/>
            </p:nvSpPr>
            <p:spPr bwMode="auto">
              <a:xfrm>
                <a:off x="865" y="1680"/>
                <a:ext cx="288" cy="96"/>
              </a:xfrm>
              <a:custGeom>
                <a:avLst/>
                <a:gdLst>
                  <a:gd name="T0" fmla="*/ 2 w 21600"/>
                  <a:gd name="T1" fmla="*/ 0 h 31470"/>
                  <a:gd name="T2" fmla="*/ 1 w 21600"/>
                  <a:gd name="T3" fmla="*/ 0 h 31470"/>
                  <a:gd name="T4" fmla="*/ 4 w 21600"/>
                  <a:gd name="T5" fmla="*/ 0 h 3147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1470"/>
                  <a:gd name="T11" fmla="*/ 21600 w 21600"/>
                  <a:gd name="T12" fmla="*/ 31470 h 3147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1470" fill="none" extrusionOk="0">
                    <a:moveTo>
                      <a:pt x="12533" y="31470"/>
                    </a:moveTo>
                    <a:cubicBezTo>
                      <a:pt x="4892" y="27936"/>
                      <a:pt x="0" y="20284"/>
                      <a:pt x="0" y="11865"/>
                    </a:cubicBezTo>
                    <a:cubicBezTo>
                      <a:pt x="-1" y="7648"/>
                      <a:pt x="1234" y="3523"/>
                      <a:pt x="3550" y="-1"/>
                    </a:cubicBezTo>
                  </a:path>
                  <a:path w="21600" h="31470" stroke="0" extrusionOk="0">
                    <a:moveTo>
                      <a:pt x="12533" y="31470"/>
                    </a:moveTo>
                    <a:cubicBezTo>
                      <a:pt x="4892" y="27936"/>
                      <a:pt x="0" y="20284"/>
                      <a:pt x="0" y="11865"/>
                    </a:cubicBezTo>
                    <a:cubicBezTo>
                      <a:pt x="-1" y="7648"/>
                      <a:pt x="1234" y="3523"/>
                      <a:pt x="3550" y="-1"/>
                    </a:cubicBezTo>
                    <a:lnTo>
                      <a:pt x="21600" y="11865"/>
                    </a:lnTo>
                    <a:lnTo>
                      <a:pt x="12533" y="31470"/>
                    </a:lnTo>
                    <a:close/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71" name="Line 75"/>
              <p:cNvSpPr>
                <a:spLocks noChangeShapeType="1"/>
              </p:cNvSpPr>
              <p:nvPr/>
            </p:nvSpPr>
            <p:spPr bwMode="auto">
              <a:xfrm flipV="1">
                <a:off x="1008" y="1724"/>
                <a:ext cx="576" cy="52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72" name="Arc 76"/>
              <p:cNvSpPr>
                <a:spLocks/>
              </p:cNvSpPr>
              <p:nvPr/>
            </p:nvSpPr>
            <p:spPr bwMode="auto">
              <a:xfrm flipH="1">
                <a:off x="1536" y="1632"/>
                <a:ext cx="144" cy="92"/>
              </a:xfrm>
              <a:custGeom>
                <a:avLst/>
                <a:gdLst>
                  <a:gd name="T0" fmla="*/ 1 w 21600"/>
                  <a:gd name="T1" fmla="*/ 0 h 37090"/>
                  <a:gd name="T2" fmla="*/ 0 w 21600"/>
                  <a:gd name="T3" fmla="*/ 0 h 37090"/>
                  <a:gd name="T4" fmla="*/ 1 w 21600"/>
                  <a:gd name="T5" fmla="*/ 0 h 3709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7090"/>
                  <a:gd name="T11" fmla="*/ 21600 w 21600"/>
                  <a:gd name="T12" fmla="*/ 37090 h 3709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7090" fill="none" extrusionOk="0">
                    <a:moveTo>
                      <a:pt x="15630" y="37089"/>
                    </a:moveTo>
                    <a:cubicBezTo>
                      <a:pt x="6375" y="34428"/>
                      <a:pt x="0" y="25961"/>
                      <a:pt x="0" y="16331"/>
                    </a:cubicBezTo>
                    <a:cubicBezTo>
                      <a:pt x="-1" y="10062"/>
                      <a:pt x="2723" y="4102"/>
                      <a:pt x="7462" y="-1"/>
                    </a:cubicBezTo>
                  </a:path>
                  <a:path w="21600" h="37090" stroke="0" extrusionOk="0">
                    <a:moveTo>
                      <a:pt x="15630" y="37089"/>
                    </a:moveTo>
                    <a:cubicBezTo>
                      <a:pt x="6375" y="34428"/>
                      <a:pt x="0" y="25961"/>
                      <a:pt x="0" y="16331"/>
                    </a:cubicBezTo>
                    <a:cubicBezTo>
                      <a:pt x="-1" y="10062"/>
                      <a:pt x="2723" y="4102"/>
                      <a:pt x="7462" y="-1"/>
                    </a:cubicBezTo>
                    <a:lnTo>
                      <a:pt x="21600" y="16331"/>
                    </a:lnTo>
                    <a:lnTo>
                      <a:pt x="15630" y="37089"/>
                    </a:lnTo>
                    <a:close/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sp>
          <p:nvSpPr>
            <p:cNvPr id="62" name="Line 77"/>
            <p:cNvSpPr>
              <a:spLocks noChangeShapeType="1"/>
            </p:cNvSpPr>
            <p:nvPr/>
          </p:nvSpPr>
          <p:spPr bwMode="auto">
            <a:xfrm flipV="1">
              <a:off x="1007" y="2204"/>
              <a:ext cx="576" cy="52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3" name="Arc 78"/>
            <p:cNvSpPr>
              <a:spLocks/>
            </p:cNvSpPr>
            <p:nvPr/>
          </p:nvSpPr>
          <p:spPr bwMode="auto">
            <a:xfrm flipH="1">
              <a:off x="1535" y="2112"/>
              <a:ext cx="144" cy="92"/>
            </a:xfrm>
            <a:custGeom>
              <a:avLst/>
              <a:gdLst>
                <a:gd name="T0" fmla="*/ 1 w 21600"/>
                <a:gd name="T1" fmla="*/ 0 h 37090"/>
                <a:gd name="T2" fmla="*/ 0 w 21600"/>
                <a:gd name="T3" fmla="*/ 0 h 37090"/>
                <a:gd name="T4" fmla="*/ 1 w 21600"/>
                <a:gd name="T5" fmla="*/ 0 h 37090"/>
                <a:gd name="T6" fmla="*/ 0 60000 65536"/>
                <a:gd name="T7" fmla="*/ 0 60000 65536"/>
                <a:gd name="T8" fmla="*/ 0 60000 65536"/>
                <a:gd name="T9" fmla="*/ 0 w 21600"/>
                <a:gd name="T10" fmla="*/ 0 h 37090"/>
                <a:gd name="T11" fmla="*/ 21600 w 21600"/>
                <a:gd name="T12" fmla="*/ 37090 h 3709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7090" fill="none" extrusionOk="0">
                  <a:moveTo>
                    <a:pt x="15630" y="37089"/>
                  </a:moveTo>
                  <a:cubicBezTo>
                    <a:pt x="6375" y="34428"/>
                    <a:pt x="0" y="25961"/>
                    <a:pt x="0" y="16331"/>
                  </a:cubicBezTo>
                  <a:cubicBezTo>
                    <a:pt x="-1" y="10062"/>
                    <a:pt x="2723" y="4102"/>
                    <a:pt x="7462" y="-1"/>
                  </a:cubicBezTo>
                </a:path>
                <a:path w="21600" h="37090" stroke="0" extrusionOk="0">
                  <a:moveTo>
                    <a:pt x="15630" y="37089"/>
                  </a:moveTo>
                  <a:cubicBezTo>
                    <a:pt x="6375" y="34428"/>
                    <a:pt x="0" y="25961"/>
                    <a:pt x="0" y="16331"/>
                  </a:cubicBezTo>
                  <a:cubicBezTo>
                    <a:pt x="-1" y="10062"/>
                    <a:pt x="2723" y="4102"/>
                    <a:pt x="7462" y="-1"/>
                  </a:cubicBezTo>
                  <a:lnTo>
                    <a:pt x="21600" y="16331"/>
                  </a:lnTo>
                  <a:lnTo>
                    <a:pt x="15630" y="37089"/>
                  </a:lnTo>
                  <a:close/>
                </a:path>
              </a:pathLst>
            </a:cu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4" name="Line 79"/>
            <p:cNvSpPr>
              <a:spLocks noChangeShapeType="1"/>
            </p:cNvSpPr>
            <p:nvPr/>
          </p:nvSpPr>
          <p:spPr bwMode="auto">
            <a:xfrm>
              <a:off x="480" y="2256"/>
              <a:ext cx="576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5" name="Line 80"/>
            <p:cNvSpPr>
              <a:spLocks noChangeShapeType="1"/>
            </p:cNvSpPr>
            <p:nvPr/>
          </p:nvSpPr>
          <p:spPr bwMode="auto">
            <a:xfrm>
              <a:off x="480" y="1632"/>
              <a:ext cx="432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6" name="Line 81"/>
            <p:cNvSpPr>
              <a:spLocks noChangeShapeType="1"/>
            </p:cNvSpPr>
            <p:nvPr/>
          </p:nvSpPr>
          <p:spPr bwMode="auto">
            <a:xfrm>
              <a:off x="480" y="1632"/>
              <a:ext cx="0" cy="173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7" name="Line 82"/>
            <p:cNvSpPr>
              <a:spLocks noChangeShapeType="1"/>
            </p:cNvSpPr>
            <p:nvPr/>
          </p:nvSpPr>
          <p:spPr bwMode="auto">
            <a:xfrm>
              <a:off x="480" y="2045"/>
              <a:ext cx="0" cy="211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8" name="Text Box 83"/>
            <p:cNvSpPr txBox="1">
              <a:spLocks noChangeArrowheads="1"/>
            </p:cNvSpPr>
            <p:nvPr/>
          </p:nvSpPr>
          <p:spPr bwMode="auto">
            <a:xfrm>
              <a:off x="346" y="1565"/>
              <a:ext cx="37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200" b="1">
                  <a:solidFill>
                    <a:srgbClr val="CC3300"/>
                  </a:solidFill>
                  <a:latin typeface="SimHei" charset="-122"/>
                  <a:ea typeface="SimHei" charset="-122"/>
                  <a:cs typeface="SimHei" charset="-122"/>
                </a:rPr>
                <a:t>。</a:t>
              </a:r>
            </a:p>
          </p:txBody>
        </p:sp>
        <p:sp>
          <p:nvSpPr>
            <p:cNvPr id="69" name="Text Box 84"/>
            <p:cNvSpPr txBox="1">
              <a:spLocks noChangeArrowheads="1"/>
            </p:cNvSpPr>
            <p:nvPr/>
          </p:nvSpPr>
          <p:spPr bwMode="auto">
            <a:xfrm>
              <a:off x="346" y="1776"/>
              <a:ext cx="37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200" b="1">
                  <a:solidFill>
                    <a:srgbClr val="CC3300"/>
                  </a:solidFill>
                  <a:latin typeface="SimHei" charset="-122"/>
                  <a:ea typeface="SimHei" charset="-122"/>
                  <a:cs typeface="SimHei" charset="-122"/>
                </a:rPr>
                <a:t>。</a:t>
              </a:r>
            </a:p>
          </p:txBody>
        </p:sp>
      </p:grpSp>
      <p:grpSp>
        <p:nvGrpSpPr>
          <p:cNvPr id="85" name="Group 89"/>
          <p:cNvGrpSpPr>
            <a:grpSpLocks/>
          </p:cNvGrpSpPr>
          <p:nvPr/>
        </p:nvGrpSpPr>
        <p:grpSpPr bwMode="auto">
          <a:xfrm>
            <a:off x="3784600" y="3051222"/>
            <a:ext cx="1219200" cy="1219200"/>
            <a:chOff x="1824" y="1392"/>
            <a:chExt cx="768" cy="768"/>
          </a:xfrm>
        </p:grpSpPr>
        <p:sp>
          <p:nvSpPr>
            <p:cNvPr id="86" name="Oval 90"/>
            <p:cNvSpPr>
              <a:spLocks noChangeArrowheads="1"/>
            </p:cNvSpPr>
            <p:nvPr/>
          </p:nvSpPr>
          <p:spPr bwMode="auto">
            <a:xfrm>
              <a:off x="1824" y="1392"/>
              <a:ext cx="768" cy="768"/>
            </a:xfrm>
            <a:prstGeom prst="ellipse">
              <a:avLst/>
            </a:prstGeom>
            <a:solidFill>
              <a:srgbClr val="99CCFF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87" name="Oval 91"/>
            <p:cNvSpPr>
              <a:spLocks noChangeArrowheads="1"/>
            </p:cNvSpPr>
            <p:nvPr/>
          </p:nvSpPr>
          <p:spPr bwMode="auto">
            <a:xfrm>
              <a:off x="1872" y="1440"/>
              <a:ext cx="672" cy="672"/>
            </a:xfrm>
            <a:prstGeom prst="ellipse">
              <a:avLst/>
            </a:prstGeom>
            <a:noFill/>
            <a:ln w="28575">
              <a:solidFill>
                <a:srgbClr val="CC33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88" name="Oval 92"/>
            <p:cNvSpPr>
              <a:spLocks noChangeArrowheads="1"/>
            </p:cNvSpPr>
            <p:nvPr/>
          </p:nvSpPr>
          <p:spPr bwMode="auto">
            <a:xfrm>
              <a:off x="1920" y="1488"/>
              <a:ext cx="576" cy="576"/>
            </a:xfrm>
            <a:prstGeom prst="ellipse">
              <a:avLst/>
            </a:prstGeom>
            <a:noFill/>
            <a:ln w="28575">
              <a:solidFill>
                <a:srgbClr val="CC33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89" name="Oval 93"/>
            <p:cNvSpPr>
              <a:spLocks noChangeArrowheads="1"/>
            </p:cNvSpPr>
            <p:nvPr/>
          </p:nvSpPr>
          <p:spPr bwMode="auto">
            <a:xfrm>
              <a:off x="1968" y="1536"/>
              <a:ext cx="480" cy="480"/>
            </a:xfrm>
            <a:prstGeom prst="ellipse">
              <a:avLst/>
            </a:prstGeom>
            <a:noFill/>
            <a:ln w="28575">
              <a:solidFill>
                <a:srgbClr val="CC33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90" name="Oval 94"/>
            <p:cNvSpPr>
              <a:spLocks noChangeArrowheads="1"/>
            </p:cNvSpPr>
            <p:nvPr/>
          </p:nvSpPr>
          <p:spPr bwMode="auto">
            <a:xfrm>
              <a:off x="2016" y="1584"/>
              <a:ext cx="384" cy="384"/>
            </a:xfrm>
            <a:prstGeom prst="ellipse">
              <a:avLst/>
            </a:prstGeom>
            <a:noFill/>
            <a:ln w="28575">
              <a:solidFill>
                <a:srgbClr val="CC33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91" name="Oval 95"/>
            <p:cNvSpPr>
              <a:spLocks noChangeArrowheads="1"/>
            </p:cNvSpPr>
            <p:nvPr/>
          </p:nvSpPr>
          <p:spPr bwMode="auto">
            <a:xfrm>
              <a:off x="2064" y="1632"/>
              <a:ext cx="288" cy="288"/>
            </a:xfrm>
            <a:prstGeom prst="ellipse">
              <a:avLst/>
            </a:prstGeom>
            <a:noFill/>
            <a:ln w="28575">
              <a:solidFill>
                <a:srgbClr val="CC33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92" name="Oval 96"/>
            <p:cNvSpPr>
              <a:spLocks noChangeArrowheads="1"/>
            </p:cNvSpPr>
            <p:nvPr/>
          </p:nvSpPr>
          <p:spPr bwMode="auto">
            <a:xfrm>
              <a:off x="2112" y="1680"/>
              <a:ext cx="192" cy="192"/>
            </a:xfrm>
            <a:prstGeom prst="ellipse">
              <a:avLst/>
            </a:prstGeom>
            <a:noFill/>
            <a:ln w="28575">
              <a:solidFill>
                <a:srgbClr val="CC33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93" name="Oval 97"/>
            <p:cNvSpPr>
              <a:spLocks noChangeArrowheads="1"/>
            </p:cNvSpPr>
            <p:nvPr/>
          </p:nvSpPr>
          <p:spPr bwMode="auto">
            <a:xfrm>
              <a:off x="2160" y="1728"/>
              <a:ext cx="96" cy="96"/>
            </a:xfrm>
            <a:prstGeom prst="ellipse">
              <a:avLst/>
            </a:prstGeom>
            <a:noFill/>
            <a:ln w="28575">
              <a:solidFill>
                <a:srgbClr val="CC33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</p:grpSp>
      <p:sp>
        <p:nvSpPr>
          <p:cNvPr id="94" name="AutoShape 104"/>
          <p:cNvSpPr>
            <a:spLocks noChangeArrowheads="1"/>
          </p:cNvSpPr>
          <p:nvPr/>
        </p:nvSpPr>
        <p:spPr bwMode="auto">
          <a:xfrm>
            <a:off x="6985000" y="4741909"/>
            <a:ext cx="1524000" cy="685800"/>
          </a:xfrm>
          <a:prstGeom prst="wedgeEllipseCallout">
            <a:avLst>
              <a:gd name="adj1" fmla="val -70315"/>
              <a:gd name="adj2" fmla="val -77778"/>
            </a:avLst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latin typeface="SimHei" charset="-122"/>
                <a:ea typeface="SimHei" charset="-122"/>
                <a:cs typeface="SimHei" charset="-122"/>
              </a:rPr>
              <a:t>坩埚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530827" y="5401969"/>
            <a:ext cx="84241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一般来讲，涡电流是有害的，它消耗电功率，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降低设备能量利用效率。</a:t>
            </a:r>
          </a:p>
        </p:txBody>
      </p:sp>
    </p:spTree>
    <p:extLst>
      <p:ext uri="{BB962C8B-B14F-4D97-AF65-F5344CB8AC3E}">
        <p14:creationId xmlns:p14="http://schemas.microsoft.com/office/powerpoint/2010/main" val="175459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94" grpId="0" animBg="1"/>
      <p:bldP spid="9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苏泊尔电磁灶SDHS02-2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765176"/>
            <a:ext cx="2935288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3" descr="193188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8" y="1484314"/>
            <a:ext cx="142875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2063751" y="873126"/>
            <a:ext cx="14954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/>
              <a:t>铁锅</a:t>
            </a:r>
          </a:p>
        </p:txBody>
      </p:sp>
      <p:pic>
        <p:nvPicPr>
          <p:cNvPr id="68615" name="Picture 7" descr="400954958-1_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816009"/>
            <a:ext cx="2376487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6" name="Text Box 8"/>
          <p:cNvSpPr txBox="1">
            <a:spLocks noChangeArrowheads="1"/>
          </p:cNvSpPr>
          <p:nvPr/>
        </p:nvSpPr>
        <p:spPr bwMode="auto">
          <a:xfrm>
            <a:off x="7212014" y="333376"/>
            <a:ext cx="27717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0099"/>
                </a:solidFill>
                <a:ea typeface="黑体" panose="02010609060101010101" pitchFamily="49" charset="-122"/>
              </a:rPr>
              <a:t>电动牙刷充电器</a:t>
            </a:r>
          </a:p>
        </p:txBody>
      </p:sp>
      <p:pic>
        <p:nvPicPr>
          <p:cNvPr id="68617" name="Picture 9" descr="induction-element-innard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2889251"/>
            <a:ext cx="28575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8" name="Picture 10" descr="The_working_principle_of_the_U_S_grain_cooker_U_S_grain_induction_cooker_kitchen_HC_Network_Appliance_Indust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4689475"/>
            <a:ext cx="28575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9" name="Text Box 11"/>
          <p:cNvSpPr txBox="1">
            <a:spLocks noChangeArrowheads="1"/>
          </p:cNvSpPr>
          <p:nvPr/>
        </p:nvSpPr>
        <p:spPr bwMode="auto">
          <a:xfrm>
            <a:off x="3324226" y="225426"/>
            <a:ext cx="2016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99"/>
                </a:solidFill>
                <a:ea typeface="黑体" panose="02010609060101010101" pitchFamily="49" charset="-122"/>
              </a:rPr>
              <a:t>电磁炉</a:t>
            </a:r>
          </a:p>
        </p:txBody>
      </p:sp>
      <p:sp>
        <p:nvSpPr>
          <p:cNvPr id="27659" name="Line 12"/>
          <p:cNvSpPr>
            <a:spLocks noChangeShapeType="1"/>
          </p:cNvSpPr>
          <p:nvPr/>
        </p:nvSpPr>
        <p:spPr bwMode="auto">
          <a:xfrm>
            <a:off x="6888163" y="404814"/>
            <a:ext cx="0" cy="60483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098" name="Picture 2" descr="preview">
            <a:extLst>
              <a:ext uri="{FF2B5EF4-FFF2-40B4-BE49-F238E27FC236}">
                <a16:creationId xmlns:a16="http://schemas.microsoft.com/office/drawing/2014/main" id="{F051F5C5-0787-4862-BB3E-3F2CFE7E9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125" y="3192496"/>
            <a:ext cx="3845063" cy="320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9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/>
      <p:bldP spid="68616" grpId="0"/>
      <p:bldP spid="686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箭头连接符 6"/>
          <p:cNvCxnSpPr/>
          <p:nvPr/>
        </p:nvCxnSpPr>
        <p:spPr>
          <a:xfrm>
            <a:off x="9416473" y="2835565"/>
            <a:ext cx="0" cy="840509"/>
          </a:xfrm>
          <a:prstGeom prst="straightConnector1">
            <a:avLst/>
          </a:prstGeom>
          <a:ln w="38100">
            <a:solidFill>
              <a:srgbClr val="00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70462" y="244177"/>
                <a:ext cx="11040202" cy="12043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3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：将半径为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，厚度为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𝒉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，电导率为</a:t>
                </a:r>
                <a14:m>
                  <m:oMath xmlns:m="http://schemas.openxmlformats.org/officeDocument/2006/math">
                    <m:r>
                      <a:rPr lang="zh-CN" altLang="en-US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𝝈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的金属圆盘放置在均匀磁场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𝑩</m:t>
                        </m:r>
                      </m:e>
                    </m:acc>
                  </m:oMath>
                </a14:m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中，且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𝒅𝑩</m:t>
                        </m:r>
                      </m:num>
                      <m:den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𝒅𝒕</m:t>
                        </m:r>
                      </m:den>
                    </m:f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&gt;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，求圆盘电流强度及产生的热功率。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62" y="244177"/>
                <a:ext cx="11040202" cy="1204304"/>
              </a:xfrm>
              <a:prstGeom prst="rect">
                <a:avLst/>
              </a:prstGeom>
              <a:blipFill rotWithShape="0">
                <a:blip r:embed="rId2"/>
                <a:stretch>
                  <a:fillRect l="-1160" t="-2020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70462" y="1347365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094315" y="1365357"/>
                <a:ext cx="729238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取半径为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𝒓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，厚度为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𝒅𝒓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的圆筒，其电动势为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15" y="1365357"/>
                <a:ext cx="7292381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56" t="-15116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柱形 4"/>
          <p:cNvSpPr/>
          <p:nvPr/>
        </p:nvSpPr>
        <p:spPr>
          <a:xfrm>
            <a:off x="8376410" y="1783385"/>
            <a:ext cx="2113553" cy="1320800"/>
          </a:xfrm>
          <a:prstGeom prst="can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 flipV="1">
            <a:off x="9416473" y="1560951"/>
            <a:ext cx="0" cy="554182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9528497" y="3239269"/>
                <a:ext cx="37670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0000CC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rgbClr val="0000CC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497" y="3239269"/>
                <a:ext cx="376705" cy="4140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 flipH="1">
            <a:off x="8376410" y="2115133"/>
            <a:ext cx="1040063" cy="0"/>
          </a:xfrm>
          <a:prstGeom prst="straightConnector1">
            <a:avLst/>
          </a:prstGeom>
          <a:ln w="381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815076" y="1764913"/>
                <a:ext cx="3446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𝒂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66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076" y="1764913"/>
                <a:ext cx="344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/>
          <p:cNvCxnSpPr/>
          <p:nvPr/>
        </p:nvCxnSpPr>
        <p:spPr>
          <a:xfrm>
            <a:off x="10549519" y="2115133"/>
            <a:ext cx="324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0556091" y="2807857"/>
            <a:ext cx="324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10674575" y="2115133"/>
            <a:ext cx="0" cy="692724"/>
          </a:xfrm>
          <a:prstGeom prst="straightConnector1">
            <a:avLst/>
          </a:prstGeom>
          <a:ln w="3175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10684494" y="2259119"/>
                <a:ext cx="3478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𝒉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66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4494" y="2259119"/>
                <a:ext cx="34785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772" r="-10526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/>
          <p:cNvSpPr/>
          <p:nvPr/>
        </p:nvSpPr>
        <p:spPr>
          <a:xfrm>
            <a:off x="8327237" y="3905380"/>
            <a:ext cx="2160000" cy="21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2" name="乘号 21"/>
          <p:cNvSpPr/>
          <p:nvPr/>
        </p:nvSpPr>
        <p:spPr>
          <a:xfrm>
            <a:off x="8671970" y="422963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3" name="乘号 22"/>
          <p:cNvSpPr/>
          <p:nvPr/>
        </p:nvSpPr>
        <p:spPr>
          <a:xfrm>
            <a:off x="9272473" y="401410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4" name="乘号 23"/>
          <p:cNvSpPr/>
          <p:nvPr/>
        </p:nvSpPr>
        <p:spPr>
          <a:xfrm>
            <a:off x="9897051" y="422963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5" name="乘号 24"/>
          <p:cNvSpPr/>
          <p:nvPr/>
        </p:nvSpPr>
        <p:spPr>
          <a:xfrm>
            <a:off x="8450299" y="485061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6" name="乘号 25"/>
          <p:cNvSpPr/>
          <p:nvPr/>
        </p:nvSpPr>
        <p:spPr>
          <a:xfrm>
            <a:off x="9272473" y="485675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7" name="乘号 26"/>
          <p:cNvSpPr/>
          <p:nvPr/>
        </p:nvSpPr>
        <p:spPr>
          <a:xfrm>
            <a:off x="10108054" y="4832654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8" name="乘号 27"/>
          <p:cNvSpPr/>
          <p:nvPr/>
        </p:nvSpPr>
        <p:spPr>
          <a:xfrm>
            <a:off x="8671970" y="5465458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9" name="乘号 28"/>
          <p:cNvSpPr/>
          <p:nvPr/>
        </p:nvSpPr>
        <p:spPr>
          <a:xfrm>
            <a:off x="9272473" y="5720977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0" name="乘号 29"/>
          <p:cNvSpPr/>
          <p:nvPr/>
        </p:nvSpPr>
        <p:spPr>
          <a:xfrm>
            <a:off x="9897051" y="5465458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9" name="同心圆 38"/>
          <p:cNvSpPr/>
          <p:nvPr/>
        </p:nvSpPr>
        <p:spPr>
          <a:xfrm>
            <a:off x="8766228" y="4336691"/>
            <a:ext cx="1296000" cy="1296000"/>
          </a:xfrm>
          <a:prstGeom prst="donut">
            <a:avLst>
              <a:gd name="adj" fmla="val 9703"/>
            </a:avLst>
          </a:prstGeom>
          <a:solidFill>
            <a:srgbClr val="CCFFCC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8959970" y="4720688"/>
            <a:ext cx="447268" cy="289625"/>
          </a:xfrm>
          <a:prstGeom prst="straightConnector1">
            <a:avLst/>
          </a:prstGeom>
          <a:ln w="381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9178442" y="4505157"/>
                <a:ext cx="31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𝒓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66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442" y="4505157"/>
                <a:ext cx="318997" cy="369332"/>
              </a:xfrm>
              <a:prstGeom prst="rect">
                <a:avLst/>
              </a:prstGeom>
              <a:blipFill rotWithShape="0">
                <a:blip r:embed="rId7"/>
                <a:stretch>
                  <a:fillRect r="-1923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/>
          <p:cNvCxnSpPr/>
          <p:nvPr/>
        </p:nvCxnSpPr>
        <p:spPr>
          <a:xfrm>
            <a:off x="8617527" y="4525818"/>
            <a:ext cx="223200" cy="144000"/>
          </a:xfrm>
          <a:prstGeom prst="straightConnector1">
            <a:avLst/>
          </a:prstGeom>
          <a:ln w="381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8379166" y="4584992"/>
                <a:ext cx="5177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𝒅𝒓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66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166" y="4584992"/>
                <a:ext cx="51776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5952" r="-7143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1412103" y="1811039"/>
                <a:ext cx="1940018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r>
                            <a:rPr lang="el-GR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𝛷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103" y="1811039"/>
                <a:ext cx="1940018" cy="81804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3275348" y="1812342"/>
                <a:ext cx="2678875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𝐵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∙</m:t>
                          </m:r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348" y="1812342"/>
                <a:ext cx="2678875" cy="81804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5825176" y="1811102"/>
                <a:ext cx="1898853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r>
                        <a:rPr lang="zh-CN" altLang="en-US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𝜋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𝐵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176" y="1811102"/>
                <a:ext cx="1898853" cy="81804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接箭头连接符 36"/>
          <p:cNvCxnSpPr/>
          <p:nvPr/>
        </p:nvCxnSpPr>
        <p:spPr>
          <a:xfrm flipH="1">
            <a:off x="9263237" y="4410579"/>
            <a:ext cx="288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1094315" y="2598064"/>
                <a:ext cx="72010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根据电导率的定义：</a:t>
                </a:r>
                <a:r>
                  <a:rPr lang="zh-CN" altLang="en-US" sz="28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电导率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×</m:t>
                    </m:r>
                  </m:oMath>
                </a14:m>
                <a:r>
                  <a:rPr lang="zh-CN" altLang="en-US" sz="28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场强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</m:oMath>
                </a14:m>
                <a:r>
                  <a:rPr lang="zh-CN" altLang="en-US" sz="28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电流密度</a:t>
                </a: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15" y="2598064"/>
                <a:ext cx="7201010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1778" t="-13953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2665312" y="3065857"/>
                <a:ext cx="2291204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𝜎</m:t>
                      </m:r>
                      <m:r>
                        <a:rPr lang="zh-CN" altLang="en-US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𝑑𝐼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h𝑑𝑟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312" y="3065857"/>
                <a:ext cx="2291204" cy="81804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1290451" y="4003014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451" y="4003014"/>
                <a:ext cx="605935" cy="67710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1927768" y="3923310"/>
                <a:ext cx="2342757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𝑑𝐼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𝜎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h𝑑𝑟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den>
                      </m:f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768" y="3923310"/>
                <a:ext cx="2342757" cy="81804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4192144" y="3923310"/>
                <a:ext cx="2422073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𝜎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h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𝑟𝑑𝑟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144" y="3923310"/>
                <a:ext cx="2422073" cy="81804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2680528" y="4755414"/>
                <a:ext cx="3238964" cy="926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𝐼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𝜎</m:t>
                              </m:r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𝑑𝐵</m:t>
                              </m:r>
                            </m:num>
                            <m:den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e>
                      </m:nary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𝑑𝑟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528" y="4755414"/>
                <a:ext cx="3238964" cy="9269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5877265" y="4713199"/>
                <a:ext cx="2172838" cy="8756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𝜎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h</m:t>
                          </m:r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265" y="4713199"/>
                <a:ext cx="2172838" cy="875624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本框 46"/>
          <p:cNvSpPr txBox="1"/>
          <p:nvPr/>
        </p:nvSpPr>
        <p:spPr>
          <a:xfrm>
            <a:off x="1090661" y="4853959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总电流：</a:t>
            </a:r>
            <a:endParaRPr lang="zh-CN" altLang="en-US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90661" y="5896467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总的热功率：</a:t>
            </a:r>
            <a:endParaRPr lang="zh-CN" altLang="en-US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3207651" y="5637045"/>
                <a:ext cx="4522585" cy="10108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𝑃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𝑑𝐼</m:t>
                          </m:r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zh-CN" altLang="en-US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𝜎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h</m:t>
                          </m:r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𝑑𝐵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651" y="5637045"/>
                <a:ext cx="4522585" cy="1010854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869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11" grpId="0"/>
      <p:bldP spid="14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9" grpId="0" animBg="1"/>
      <p:bldP spid="31" grpId="0"/>
      <p:bldP spid="33" grpId="0"/>
      <p:bldP spid="32" grpId="0"/>
      <p:bldP spid="35" grpId="0"/>
      <p:bldP spid="36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36442" y="166092"/>
            <a:ext cx="113191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SimHei" charset="-122"/>
                <a:ea typeface="SimHei" charset="-122"/>
                <a:cs typeface="SimHei" charset="-122"/>
              </a:rPr>
              <a:t>电磁感应定律的意义：</a:t>
            </a:r>
            <a:endParaRPr lang="en-US" altLang="zh-CN" sz="36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</a:rPr>
              <a:t>这是电磁学发展史上最辉煌的成就之一。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</a:rPr>
              <a:t>为工业革命</a:t>
            </a:r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</a:rPr>
              <a:t>(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</a:rPr>
              <a:t>第二次</a:t>
            </a:r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</a:rPr>
              <a:t>)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</a:rPr>
              <a:t>、人类进入电气化时代做出了巨大的贡献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</a:rPr>
              <a:t>，为后来麦克斯韦普遍电磁场理论的建立奠定了基础。</a:t>
            </a:r>
          </a:p>
        </p:txBody>
      </p:sp>
      <p:pic>
        <p:nvPicPr>
          <p:cNvPr id="4100" name="Picture 4" descr="https://gimg2.baidu.com/image_search/src=http%3A%2F%2Fpic2.zhimg.com%2Fv2-0314d4ddf5414ce57cac5e15b9131895_r.jpg&amp;refer=http%3A%2F%2Fpic2.zhimg.com&amp;app=2002&amp;size=f9999,10000&amp;q=a80&amp;n=0&amp;g=0n&amp;fmt=auto?sec=1664766064&amp;t=8ed0984dc296abd97cc5bd600ca7476a">
            <a:extLst>
              <a:ext uri="{FF2B5EF4-FFF2-40B4-BE49-F238E27FC236}">
                <a16:creationId xmlns:a16="http://schemas.microsoft.com/office/drawing/2014/main" id="{E6D74C0E-112E-4B19-82B8-80AE3E3F9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97" y="2765611"/>
            <a:ext cx="5866987" cy="299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gimg2.baidu.com/image_search/src=http%3A%2F%2Fimg.mp.itc.cn%2Fupload%2F20170626%2F59a354d7874a4bc08700a389f1afce9a_th.jpg&amp;refer=http%3A%2F%2Fimg.mp.itc.cn&amp;app=2002&amp;size=f9999,10000&amp;q=a80&amp;n=0&amp;g=0n&amp;fmt=auto?sec=1664766121&amp;t=725d398c5d0d5465ab9be6c31d0231e9">
            <a:extLst>
              <a:ext uri="{FF2B5EF4-FFF2-40B4-BE49-F238E27FC236}">
                <a16:creationId xmlns:a16="http://schemas.microsoft.com/office/drawing/2014/main" id="{344637CD-F84B-45D3-9ACD-270C544D7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152" y="2765611"/>
            <a:ext cx="4491555" cy="299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6CD82F0-86CB-4E0E-BE94-C462918EF8E3}"/>
              </a:ext>
            </a:extLst>
          </p:cNvPr>
          <p:cNvSpPr txBox="1"/>
          <p:nvPr/>
        </p:nvSpPr>
        <p:spPr>
          <a:xfrm>
            <a:off x="436442" y="5803834"/>
            <a:ext cx="6167073" cy="584775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2021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年，发电量</a:t>
            </a:r>
            <a:r>
              <a:rPr lang="en-US" altLang="zh-CN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1036.49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亿千瓦时</a:t>
            </a:r>
          </a:p>
        </p:txBody>
      </p:sp>
    </p:spTree>
    <p:extLst>
      <p:ext uri="{BB962C8B-B14F-4D97-AF65-F5344CB8AC3E}">
        <p14:creationId xmlns:p14="http://schemas.microsoft.com/office/powerpoint/2010/main" val="285148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7700" y="276149"/>
            <a:ext cx="7192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b).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物理学中的应用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电子感应加速器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7700" y="860924"/>
            <a:ext cx="8836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原理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：用变化磁场所激发的感应电场来加速电子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grpSp>
        <p:nvGrpSpPr>
          <p:cNvPr id="80" name="Group 13"/>
          <p:cNvGrpSpPr>
            <a:grpSpLocks/>
          </p:cNvGrpSpPr>
          <p:nvPr/>
        </p:nvGrpSpPr>
        <p:grpSpPr bwMode="auto">
          <a:xfrm>
            <a:off x="380303" y="2147080"/>
            <a:ext cx="2622550" cy="3048000"/>
            <a:chOff x="508" y="672"/>
            <a:chExt cx="1652" cy="1920"/>
          </a:xfrm>
        </p:grpSpPr>
        <p:sp>
          <p:nvSpPr>
            <p:cNvPr id="81" name="AutoShape 14"/>
            <p:cNvSpPr>
              <a:spLocks noChangeArrowheads="1"/>
            </p:cNvSpPr>
            <p:nvPr/>
          </p:nvSpPr>
          <p:spPr bwMode="auto">
            <a:xfrm>
              <a:off x="576" y="1248"/>
              <a:ext cx="1488" cy="288"/>
            </a:xfrm>
            <a:custGeom>
              <a:avLst/>
              <a:gdLst>
                <a:gd name="T0" fmla="*/ 97 w 21600"/>
                <a:gd name="T1" fmla="*/ 2 h 21600"/>
                <a:gd name="T2" fmla="*/ 51 w 21600"/>
                <a:gd name="T3" fmla="*/ 4 h 21600"/>
                <a:gd name="T4" fmla="*/ 5 w 21600"/>
                <a:gd name="T5" fmla="*/ 2 h 21600"/>
                <a:gd name="T6" fmla="*/ 5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3 w 21600"/>
                <a:gd name="T13" fmla="*/ 2925 h 21600"/>
                <a:gd name="T14" fmla="*/ 18697 w 21600"/>
                <a:gd name="T15" fmla="*/ 1867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00" y="21600"/>
                  </a:lnTo>
                  <a:lnTo>
                    <a:pt x="194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82" name="AutoShape 15"/>
            <p:cNvSpPr>
              <a:spLocks noChangeArrowheads="1"/>
            </p:cNvSpPr>
            <p:nvPr/>
          </p:nvSpPr>
          <p:spPr bwMode="auto">
            <a:xfrm flipV="1">
              <a:off x="576" y="1728"/>
              <a:ext cx="1488" cy="288"/>
            </a:xfrm>
            <a:custGeom>
              <a:avLst/>
              <a:gdLst>
                <a:gd name="T0" fmla="*/ 97 w 21600"/>
                <a:gd name="T1" fmla="*/ 2 h 21600"/>
                <a:gd name="T2" fmla="*/ 51 w 21600"/>
                <a:gd name="T3" fmla="*/ 4 h 21600"/>
                <a:gd name="T4" fmla="*/ 5 w 21600"/>
                <a:gd name="T5" fmla="*/ 2 h 21600"/>
                <a:gd name="T6" fmla="*/ 5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3 w 21600"/>
                <a:gd name="T13" fmla="*/ 2925 h 21600"/>
                <a:gd name="T14" fmla="*/ 18697 w 21600"/>
                <a:gd name="T15" fmla="*/ 1867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00" y="21600"/>
                  </a:lnTo>
                  <a:lnTo>
                    <a:pt x="194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83" name="Rectangle 16"/>
            <p:cNvSpPr>
              <a:spLocks noChangeArrowheads="1"/>
            </p:cNvSpPr>
            <p:nvPr/>
          </p:nvSpPr>
          <p:spPr bwMode="auto">
            <a:xfrm>
              <a:off x="576" y="2016"/>
              <a:ext cx="1488" cy="576"/>
            </a:xfrm>
            <a:prstGeom prst="rect">
              <a:avLst/>
            </a:prstGeom>
            <a:gradFill rotWithShape="0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84" name="Rectangle 17"/>
            <p:cNvSpPr>
              <a:spLocks noChangeArrowheads="1"/>
            </p:cNvSpPr>
            <p:nvPr/>
          </p:nvSpPr>
          <p:spPr bwMode="auto">
            <a:xfrm>
              <a:off x="576" y="672"/>
              <a:ext cx="1488" cy="576"/>
            </a:xfrm>
            <a:prstGeom prst="rect">
              <a:avLst/>
            </a:prstGeom>
            <a:gradFill rotWithShape="0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grpSp>
          <p:nvGrpSpPr>
            <p:cNvPr id="85" name="Group 18"/>
            <p:cNvGrpSpPr>
              <a:grpSpLocks/>
            </p:cNvGrpSpPr>
            <p:nvPr/>
          </p:nvGrpSpPr>
          <p:grpSpPr bwMode="auto">
            <a:xfrm>
              <a:off x="508" y="768"/>
              <a:ext cx="1652" cy="93"/>
              <a:chOff x="508" y="867"/>
              <a:chExt cx="1652" cy="141"/>
            </a:xfrm>
          </p:grpSpPr>
          <p:sp>
            <p:nvSpPr>
              <p:cNvPr id="146" name="Arc 19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5 w 21600"/>
                  <a:gd name="T1" fmla="*/ 0 h 25929"/>
                  <a:gd name="T2" fmla="*/ 2 w 21600"/>
                  <a:gd name="T3" fmla="*/ 0 h 25929"/>
                  <a:gd name="T4" fmla="*/ 16 w 21600"/>
                  <a:gd name="T5" fmla="*/ 0 h 2592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5929"/>
                  <a:gd name="T11" fmla="*/ 21600 w 21600"/>
                  <a:gd name="T12" fmla="*/ 25929 h 259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47" name="Line 20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48" name="Arc 21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3 w 21600"/>
                  <a:gd name="T1" fmla="*/ 0 h 36360"/>
                  <a:gd name="T2" fmla="*/ 1 w 21600"/>
                  <a:gd name="T3" fmla="*/ 0 h 36360"/>
                  <a:gd name="T4" fmla="*/ 4 w 21600"/>
                  <a:gd name="T5" fmla="*/ 0 h 363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6360"/>
                  <a:gd name="T11" fmla="*/ 21600 w 21600"/>
                  <a:gd name="T12" fmla="*/ 36360 h 363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grpSp>
          <p:nvGrpSpPr>
            <p:cNvPr id="86" name="Group 22"/>
            <p:cNvGrpSpPr>
              <a:grpSpLocks/>
            </p:cNvGrpSpPr>
            <p:nvPr/>
          </p:nvGrpSpPr>
          <p:grpSpPr bwMode="auto">
            <a:xfrm>
              <a:off x="508" y="813"/>
              <a:ext cx="1652" cy="93"/>
              <a:chOff x="508" y="867"/>
              <a:chExt cx="1652" cy="141"/>
            </a:xfrm>
          </p:grpSpPr>
          <p:sp>
            <p:nvSpPr>
              <p:cNvPr id="143" name="Arc 23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5 w 21600"/>
                  <a:gd name="T1" fmla="*/ 0 h 25929"/>
                  <a:gd name="T2" fmla="*/ 2 w 21600"/>
                  <a:gd name="T3" fmla="*/ 0 h 25929"/>
                  <a:gd name="T4" fmla="*/ 16 w 21600"/>
                  <a:gd name="T5" fmla="*/ 0 h 2592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5929"/>
                  <a:gd name="T11" fmla="*/ 21600 w 21600"/>
                  <a:gd name="T12" fmla="*/ 25929 h 259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44" name="Line 24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45" name="Arc 25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3 w 21600"/>
                  <a:gd name="T1" fmla="*/ 0 h 36360"/>
                  <a:gd name="T2" fmla="*/ 1 w 21600"/>
                  <a:gd name="T3" fmla="*/ 0 h 36360"/>
                  <a:gd name="T4" fmla="*/ 4 w 21600"/>
                  <a:gd name="T5" fmla="*/ 0 h 363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6360"/>
                  <a:gd name="T11" fmla="*/ 21600 w 21600"/>
                  <a:gd name="T12" fmla="*/ 36360 h 363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grpSp>
          <p:nvGrpSpPr>
            <p:cNvPr id="87" name="Group 26"/>
            <p:cNvGrpSpPr>
              <a:grpSpLocks/>
            </p:cNvGrpSpPr>
            <p:nvPr/>
          </p:nvGrpSpPr>
          <p:grpSpPr bwMode="auto">
            <a:xfrm>
              <a:off x="508" y="861"/>
              <a:ext cx="1652" cy="93"/>
              <a:chOff x="508" y="867"/>
              <a:chExt cx="1652" cy="141"/>
            </a:xfrm>
          </p:grpSpPr>
          <p:sp>
            <p:nvSpPr>
              <p:cNvPr id="140" name="Arc 27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5 w 21600"/>
                  <a:gd name="T1" fmla="*/ 0 h 25929"/>
                  <a:gd name="T2" fmla="*/ 2 w 21600"/>
                  <a:gd name="T3" fmla="*/ 0 h 25929"/>
                  <a:gd name="T4" fmla="*/ 16 w 21600"/>
                  <a:gd name="T5" fmla="*/ 0 h 2592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5929"/>
                  <a:gd name="T11" fmla="*/ 21600 w 21600"/>
                  <a:gd name="T12" fmla="*/ 25929 h 259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41" name="Line 28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42" name="Arc 29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3 w 21600"/>
                  <a:gd name="T1" fmla="*/ 0 h 36360"/>
                  <a:gd name="T2" fmla="*/ 1 w 21600"/>
                  <a:gd name="T3" fmla="*/ 0 h 36360"/>
                  <a:gd name="T4" fmla="*/ 4 w 21600"/>
                  <a:gd name="T5" fmla="*/ 0 h 363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6360"/>
                  <a:gd name="T11" fmla="*/ 21600 w 21600"/>
                  <a:gd name="T12" fmla="*/ 36360 h 363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grpSp>
          <p:nvGrpSpPr>
            <p:cNvPr id="88" name="Group 30"/>
            <p:cNvGrpSpPr>
              <a:grpSpLocks/>
            </p:cNvGrpSpPr>
            <p:nvPr/>
          </p:nvGrpSpPr>
          <p:grpSpPr bwMode="auto">
            <a:xfrm>
              <a:off x="508" y="909"/>
              <a:ext cx="1652" cy="93"/>
              <a:chOff x="508" y="867"/>
              <a:chExt cx="1652" cy="141"/>
            </a:xfrm>
          </p:grpSpPr>
          <p:sp>
            <p:nvSpPr>
              <p:cNvPr id="137" name="Arc 31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5 w 21600"/>
                  <a:gd name="T1" fmla="*/ 0 h 25929"/>
                  <a:gd name="T2" fmla="*/ 2 w 21600"/>
                  <a:gd name="T3" fmla="*/ 0 h 25929"/>
                  <a:gd name="T4" fmla="*/ 16 w 21600"/>
                  <a:gd name="T5" fmla="*/ 0 h 2592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5929"/>
                  <a:gd name="T11" fmla="*/ 21600 w 21600"/>
                  <a:gd name="T12" fmla="*/ 25929 h 259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38" name="Line 32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39" name="Arc 33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3 w 21600"/>
                  <a:gd name="T1" fmla="*/ 0 h 36360"/>
                  <a:gd name="T2" fmla="*/ 1 w 21600"/>
                  <a:gd name="T3" fmla="*/ 0 h 36360"/>
                  <a:gd name="T4" fmla="*/ 4 w 21600"/>
                  <a:gd name="T5" fmla="*/ 0 h 363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6360"/>
                  <a:gd name="T11" fmla="*/ 21600 w 21600"/>
                  <a:gd name="T12" fmla="*/ 36360 h 363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grpSp>
          <p:nvGrpSpPr>
            <p:cNvPr id="89" name="Group 34"/>
            <p:cNvGrpSpPr>
              <a:grpSpLocks/>
            </p:cNvGrpSpPr>
            <p:nvPr/>
          </p:nvGrpSpPr>
          <p:grpSpPr bwMode="auto">
            <a:xfrm>
              <a:off x="508" y="960"/>
              <a:ext cx="1652" cy="93"/>
              <a:chOff x="508" y="867"/>
              <a:chExt cx="1652" cy="141"/>
            </a:xfrm>
          </p:grpSpPr>
          <p:sp>
            <p:nvSpPr>
              <p:cNvPr id="134" name="Arc 35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5 w 21600"/>
                  <a:gd name="T1" fmla="*/ 0 h 25929"/>
                  <a:gd name="T2" fmla="*/ 2 w 21600"/>
                  <a:gd name="T3" fmla="*/ 0 h 25929"/>
                  <a:gd name="T4" fmla="*/ 16 w 21600"/>
                  <a:gd name="T5" fmla="*/ 0 h 2592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5929"/>
                  <a:gd name="T11" fmla="*/ 21600 w 21600"/>
                  <a:gd name="T12" fmla="*/ 25929 h 259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35" name="Line 36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36" name="Arc 37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3 w 21600"/>
                  <a:gd name="T1" fmla="*/ 0 h 36360"/>
                  <a:gd name="T2" fmla="*/ 1 w 21600"/>
                  <a:gd name="T3" fmla="*/ 0 h 36360"/>
                  <a:gd name="T4" fmla="*/ 4 w 21600"/>
                  <a:gd name="T5" fmla="*/ 0 h 363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6360"/>
                  <a:gd name="T11" fmla="*/ 21600 w 21600"/>
                  <a:gd name="T12" fmla="*/ 36360 h 363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grpSp>
          <p:nvGrpSpPr>
            <p:cNvPr id="90" name="Group 38"/>
            <p:cNvGrpSpPr>
              <a:grpSpLocks/>
            </p:cNvGrpSpPr>
            <p:nvPr/>
          </p:nvGrpSpPr>
          <p:grpSpPr bwMode="auto">
            <a:xfrm>
              <a:off x="508" y="1008"/>
              <a:ext cx="1652" cy="93"/>
              <a:chOff x="508" y="867"/>
              <a:chExt cx="1652" cy="141"/>
            </a:xfrm>
          </p:grpSpPr>
          <p:sp>
            <p:nvSpPr>
              <p:cNvPr id="131" name="Arc 39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5 w 21600"/>
                  <a:gd name="T1" fmla="*/ 0 h 25929"/>
                  <a:gd name="T2" fmla="*/ 2 w 21600"/>
                  <a:gd name="T3" fmla="*/ 0 h 25929"/>
                  <a:gd name="T4" fmla="*/ 16 w 21600"/>
                  <a:gd name="T5" fmla="*/ 0 h 2592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5929"/>
                  <a:gd name="T11" fmla="*/ 21600 w 21600"/>
                  <a:gd name="T12" fmla="*/ 25929 h 259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32" name="Line 40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33" name="Arc 41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3 w 21600"/>
                  <a:gd name="T1" fmla="*/ 0 h 36360"/>
                  <a:gd name="T2" fmla="*/ 1 w 21600"/>
                  <a:gd name="T3" fmla="*/ 0 h 36360"/>
                  <a:gd name="T4" fmla="*/ 4 w 21600"/>
                  <a:gd name="T5" fmla="*/ 0 h 363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6360"/>
                  <a:gd name="T11" fmla="*/ 21600 w 21600"/>
                  <a:gd name="T12" fmla="*/ 36360 h 363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grpSp>
          <p:nvGrpSpPr>
            <p:cNvPr id="91" name="Group 42"/>
            <p:cNvGrpSpPr>
              <a:grpSpLocks/>
            </p:cNvGrpSpPr>
            <p:nvPr/>
          </p:nvGrpSpPr>
          <p:grpSpPr bwMode="auto">
            <a:xfrm>
              <a:off x="508" y="1056"/>
              <a:ext cx="1652" cy="93"/>
              <a:chOff x="508" y="867"/>
              <a:chExt cx="1652" cy="141"/>
            </a:xfrm>
          </p:grpSpPr>
          <p:sp>
            <p:nvSpPr>
              <p:cNvPr id="128" name="Arc 43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5 w 21600"/>
                  <a:gd name="T1" fmla="*/ 0 h 25929"/>
                  <a:gd name="T2" fmla="*/ 2 w 21600"/>
                  <a:gd name="T3" fmla="*/ 0 h 25929"/>
                  <a:gd name="T4" fmla="*/ 16 w 21600"/>
                  <a:gd name="T5" fmla="*/ 0 h 2592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5929"/>
                  <a:gd name="T11" fmla="*/ 21600 w 21600"/>
                  <a:gd name="T12" fmla="*/ 25929 h 259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29" name="Line 44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30" name="Arc 45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3 w 21600"/>
                  <a:gd name="T1" fmla="*/ 0 h 36360"/>
                  <a:gd name="T2" fmla="*/ 1 w 21600"/>
                  <a:gd name="T3" fmla="*/ 0 h 36360"/>
                  <a:gd name="T4" fmla="*/ 4 w 21600"/>
                  <a:gd name="T5" fmla="*/ 0 h 363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6360"/>
                  <a:gd name="T11" fmla="*/ 21600 w 21600"/>
                  <a:gd name="T12" fmla="*/ 36360 h 363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grpSp>
          <p:nvGrpSpPr>
            <p:cNvPr id="92" name="Group 46"/>
            <p:cNvGrpSpPr>
              <a:grpSpLocks/>
            </p:cNvGrpSpPr>
            <p:nvPr/>
          </p:nvGrpSpPr>
          <p:grpSpPr bwMode="auto">
            <a:xfrm>
              <a:off x="508" y="1104"/>
              <a:ext cx="1652" cy="93"/>
              <a:chOff x="508" y="867"/>
              <a:chExt cx="1652" cy="141"/>
            </a:xfrm>
          </p:grpSpPr>
          <p:sp>
            <p:nvSpPr>
              <p:cNvPr id="125" name="Arc 47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5 w 21600"/>
                  <a:gd name="T1" fmla="*/ 0 h 25929"/>
                  <a:gd name="T2" fmla="*/ 2 w 21600"/>
                  <a:gd name="T3" fmla="*/ 0 h 25929"/>
                  <a:gd name="T4" fmla="*/ 16 w 21600"/>
                  <a:gd name="T5" fmla="*/ 0 h 2592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5929"/>
                  <a:gd name="T11" fmla="*/ 21600 w 21600"/>
                  <a:gd name="T12" fmla="*/ 25929 h 259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26" name="Line 48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27" name="Arc 49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3 w 21600"/>
                  <a:gd name="T1" fmla="*/ 0 h 36360"/>
                  <a:gd name="T2" fmla="*/ 1 w 21600"/>
                  <a:gd name="T3" fmla="*/ 0 h 36360"/>
                  <a:gd name="T4" fmla="*/ 4 w 21600"/>
                  <a:gd name="T5" fmla="*/ 0 h 363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6360"/>
                  <a:gd name="T11" fmla="*/ 21600 w 21600"/>
                  <a:gd name="T12" fmla="*/ 36360 h 363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grpSp>
          <p:nvGrpSpPr>
            <p:cNvPr id="93" name="Group 50"/>
            <p:cNvGrpSpPr>
              <a:grpSpLocks/>
            </p:cNvGrpSpPr>
            <p:nvPr/>
          </p:nvGrpSpPr>
          <p:grpSpPr bwMode="auto">
            <a:xfrm>
              <a:off x="508" y="2070"/>
              <a:ext cx="1652" cy="93"/>
              <a:chOff x="508" y="867"/>
              <a:chExt cx="1652" cy="141"/>
            </a:xfrm>
          </p:grpSpPr>
          <p:sp>
            <p:nvSpPr>
              <p:cNvPr id="122" name="Arc 51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5 w 21600"/>
                  <a:gd name="T1" fmla="*/ 0 h 25929"/>
                  <a:gd name="T2" fmla="*/ 2 w 21600"/>
                  <a:gd name="T3" fmla="*/ 0 h 25929"/>
                  <a:gd name="T4" fmla="*/ 16 w 21600"/>
                  <a:gd name="T5" fmla="*/ 0 h 2592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5929"/>
                  <a:gd name="T11" fmla="*/ 21600 w 21600"/>
                  <a:gd name="T12" fmla="*/ 25929 h 259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23" name="Line 52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24" name="Arc 53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3 w 21600"/>
                  <a:gd name="T1" fmla="*/ 0 h 36360"/>
                  <a:gd name="T2" fmla="*/ 1 w 21600"/>
                  <a:gd name="T3" fmla="*/ 0 h 36360"/>
                  <a:gd name="T4" fmla="*/ 4 w 21600"/>
                  <a:gd name="T5" fmla="*/ 0 h 363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6360"/>
                  <a:gd name="T11" fmla="*/ 21600 w 21600"/>
                  <a:gd name="T12" fmla="*/ 36360 h 363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grpSp>
          <p:nvGrpSpPr>
            <p:cNvPr id="94" name="Group 54"/>
            <p:cNvGrpSpPr>
              <a:grpSpLocks/>
            </p:cNvGrpSpPr>
            <p:nvPr/>
          </p:nvGrpSpPr>
          <p:grpSpPr bwMode="auto">
            <a:xfrm>
              <a:off x="508" y="2115"/>
              <a:ext cx="1652" cy="93"/>
              <a:chOff x="508" y="867"/>
              <a:chExt cx="1652" cy="141"/>
            </a:xfrm>
          </p:grpSpPr>
          <p:sp>
            <p:nvSpPr>
              <p:cNvPr id="119" name="Arc 55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5 w 21600"/>
                  <a:gd name="T1" fmla="*/ 0 h 25929"/>
                  <a:gd name="T2" fmla="*/ 2 w 21600"/>
                  <a:gd name="T3" fmla="*/ 0 h 25929"/>
                  <a:gd name="T4" fmla="*/ 16 w 21600"/>
                  <a:gd name="T5" fmla="*/ 0 h 2592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5929"/>
                  <a:gd name="T11" fmla="*/ 21600 w 21600"/>
                  <a:gd name="T12" fmla="*/ 25929 h 259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20" name="Line 56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21" name="Arc 57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3 w 21600"/>
                  <a:gd name="T1" fmla="*/ 0 h 36360"/>
                  <a:gd name="T2" fmla="*/ 1 w 21600"/>
                  <a:gd name="T3" fmla="*/ 0 h 36360"/>
                  <a:gd name="T4" fmla="*/ 4 w 21600"/>
                  <a:gd name="T5" fmla="*/ 0 h 363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6360"/>
                  <a:gd name="T11" fmla="*/ 21600 w 21600"/>
                  <a:gd name="T12" fmla="*/ 36360 h 363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grpSp>
          <p:nvGrpSpPr>
            <p:cNvPr id="95" name="Group 58"/>
            <p:cNvGrpSpPr>
              <a:grpSpLocks/>
            </p:cNvGrpSpPr>
            <p:nvPr/>
          </p:nvGrpSpPr>
          <p:grpSpPr bwMode="auto">
            <a:xfrm>
              <a:off x="508" y="2163"/>
              <a:ext cx="1652" cy="93"/>
              <a:chOff x="508" y="867"/>
              <a:chExt cx="1652" cy="141"/>
            </a:xfrm>
          </p:grpSpPr>
          <p:sp>
            <p:nvSpPr>
              <p:cNvPr id="116" name="Arc 59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5 w 21600"/>
                  <a:gd name="T1" fmla="*/ 0 h 25929"/>
                  <a:gd name="T2" fmla="*/ 2 w 21600"/>
                  <a:gd name="T3" fmla="*/ 0 h 25929"/>
                  <a:gd name="T4" fmla="*/ 16 w 21600"/>
                  <a:gd name="T5" fmla="*/ 0 h 2592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5929"/>
                  <a:gd name="T11" fmla="*/ 21600 w 21600"/>
                  <a:gd name="T12" fmla="*/ 25929 h 259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17" name="Line 60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18" name="Arc 61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3 w 21600"/>
                  <a:gd name="T1" fmla="*/ 0 h 36360"/>
                  <a:gd name="T2" fmla="*/ 1 w 21600"/>
                  <a:gd name="T3" fmla="*/ 0 h 36360"/>
                  <a:gd name="T4" fmla="*/ 4 w 21600"/>
                  <a:gd name="T5" fmla="*/ 0 h 363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6360"/>
                  <a:gd name="T11" fmla="*/ 21600 w 21600"/>
                  <a:gd name="T12" fmla="*/ 36360 h 363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grpSp>
          <p:nvGrpSpPr>
            <p:cNvPr id="96" name="Group 62"/>
            <p:cNvGrpSpPr>
              <a:grpSpLocks/>
            </p:cNvGrpSpPr>
            <p:nvPr/>
          </p:nvGrpSpPr>
          <p:grpSpPr bwMode="auto">
            <a:xfrm>
              <a:off x="508" y="2211"/>
              <a:ext cx="1652" cy="93"/>
              <a:chOff x="508" y="867"/>
              <a:chExt cx="1652" cy="141"/>
            </a:xfrm>
          </p:grpSpPr>
          <p:sp>
            <p:nvSpPr>
              <p:cNvPr id="113" name="Arc 63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5 w 21600"/>
                  <a:gd name="T1" fmla="*/ 0 h 25929"/>
                  <a:gd name="T2" fmla="*/ 2 w 21600"/>
                  <a:gd name="T3" fmla="*/ 0 h 25929"/>
                  <a:gd name="T4" fmla="*/ 16 w 21600"/>
                  <a:gd name="T5" fmla="*/ 0 h 2592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5929"/>
                  <a:gd name="T11" fmla="*/ 21600 w 21600"/>
                  <a:gd name="T12" fmla="*/ 25929 h 259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14" name="Line 64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15" name="Arc 65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3 w 21600"/>
                  <a:gd name="T1" fmla="*/ 0 h 36360"/>
                  <a:gd name="T2" fmla="*/ 1 w 21600"/>
                  <a:gd name="T3" fmla="*/ 0 h 36360"/>
                  <a:gd name="T4" fmla="*/ 4 w 21600"/>
                  <a:gd name="T5" fmla="*/ 0 h 363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6360"/>
                  <a:gd name="T11" fmla="*/ 21600 w 21600"/>
                  <a:gd name="T12" fmla="*/ 36360 h 363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grpSp>
          <p:nvGrpSpPr>
            <p:cNvPr id="97" name="Group 66"/>
            <p:cNvGrpSpPr>
              <a:grpSpLocks/>
            </p:cNvGrpSpPr>
            <p:nvPr/>
          </p:nvGrpSpPr>
          <p:grpSpPr bwMode="auto">
            <a:xfrm>
              <a:off x="508" y="2256"/>
              <a:ext cx="1652" cy="93"/>
              <a:chOff x="508" y="867"/>
              <a:chExt cx="1652" cy="141"/>
            </a:xfrm>
          </p:grpSpPr>
          <p:sp>
            <p:nvSpPr>
              <p:cNvPr id="110" name="Arc 67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5 w 21600"/>
                  <a:gd name="T1" fmla="*/ 0 h 25929"/>
                  <a:gd name="T2" fmla="*/ 2 w 21600"/>
                  <a:gd name="T3" fmla="*/ 0 h 25929"/>
                  <a:gd name="T4" fmla="*/ 16 w 21600"/>
                  <a:gd name="T5" fmla="*/ 0 h 2592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5929"/>
                  <a:gd name="T11" fmla="*/ 21600 w 21600"/>
                  <a:gd name="T12" fmla="*/ 25929 h 259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11" name="Line 68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12" name="Arc 69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3 w 21600"/>
                  <a:gd name="T1" fmla="*/ 0 h 36360"/>
                  <a:gd name="T2" fmla="*/ 1 w 21600"/>
                  <a:gd name="T3" fmla="*/ 0 h 36360"/>
                  <a:gd name="T4" fmla="*/ 4 w 21600"/>
                  <a:gd name="T5" fmla="*/ 0 h 363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6360"/>
                  <a:gd name="T11" fmla="*/ 21600 w 21600"/>
                  <a:gd name="T12" fmla="*/ 36360 h 363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grpSp>
          <p:nvGrpSpPr>
            <p:cNvPr id="98" name="Group 70"/>
            <p:cNvGrpSpPr>
              <a:grpSpLocks/>
            </p:cNvGrpSpPr>
            <p:nvPr/>
          </p:nvGrpSpPr>
          <p:grpSpPr bwMode="auto">
            <a:xfrm>
              <a:off x="508" y="2304"/>
              <a:ext cx="1652" cy="93"/>
              <a:chOff x="508" y="867"/>
              <a:chExt cx="1652" cy="141"/>
            </a:xfrm>
          </p:grpSpPr>
          <p:sp>
            <p:nvSpPr>
              <p:cNvPr id="107" name="Arc 71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5 w 21600"/>
                  <a:gd name="T1" fmla="*/ 0 h 25929"/>
                  <a:gd name="T2" fmla="*/ 2 w 21600"/>
                  <a:gd name="T3" fmla="*/ 0 h 25929"/>
                  <a:gd name="T4" fmla="*/ 16 w 21600"/>
                  <a:gd name="T5" fmla="*/ 0 h 2592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5929"/>
                  <a:gd name="T11" fmla="*/ 21600 w 21600"/>
                  <a:gd name="T12" fmla="*/ 25929 h 259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08" name="Line 72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09" name="Arc 73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3 w 21600"/>
                  <a:gd name="T1" fmla="*/ 0 h 36360"/>
                  <a:gd name="T2" fmla="*/ 1 w 21600"/>
                  <a:gd name="T3" fmla="*/ 0 h 36360"/>
                  <a:gd name="T4" fmla="*/ 4 w 21600"/>
                  <a:gd name="T5" fmla="*/ 0 h 363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6360"/>
                  <a:gd name="T11" fmla="*/ 21600 w 21600"/>
                  <a:gd name="T12" fmla="*/ 36360 h 363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grpSp>
          <p:nvGrpSpPr>
            <p:cNvPr id="99" name="Group 74"/>
            <p:cNvGrpSpPr>
              <a:grpSpLocks/>
            </p:cNvGrpSpPr>
            <p:nvPr/>
          </p:nvGrpSpPr>
          <p:grpSpPr bwMode="auto">
            <a:xfrm>
              <a:off x="508" y="2352"/>
              <a:ext cx="1652" cy="93"/>
              <a:chOff x="508" y="867"/>
              <a:chExt cx="1652" cy="141"/>
            </a:xfrm>
          </p:grpSpPr>
          <p:sp>
            <p:nvSpPr>
              <p:cNvPr id="104" name="Arc 75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5 w 21600"/>
                  <a:gd name="T1" fmla="*/ 0 h 25929"/>
                  <a:gd name="T2" fmla="*/ 2 w 21600"/>
                  <a:gd name="T3" fmla="*/ 0 h 25929"/>
                  <a:gd name="T4" fmla="*/ 16 w 21600"/>
                  <a:gd name="T5" fmla="*/ 0 h 2592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5929"/>
                  <a:gd name="T11" fmla="*/ 21600 w 21600"/>
                  <a:gd name="T12" fmla="*/ 25929 h 259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05" name="Line 76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06" name="Arc 77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3 w 21600"/>
                  <a:gd name="T1" fmla="*/ 0 h 36360"/>
                  <a:gd name="T2" fmla="*/ 1 w 21600"/>
                  <a:gd name="T3" fmla="*/ 0 h 36360"/>
                  <a:gd name="T4" fmla="*/ 4 w 21600"/>
                  <a:gd name="T5" fmla="*/ 0 h 363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6360"/>
                  <a:gd name="T11" fmla="*/ 21600 w 21600"/>
                  <a:gd name="T12" fmla="*/ 36360 h 363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grpSp>
          <p:nvGrpSpPr>
            <p:cNvPr id="100" name="Group 78"/>
            <p:cNvGrpSpPr>
              <a:grpSpLocks/>
            </p:cNvGrpSpPr>
            <p:nvPr/>
          </p:nvGrpSpPr>
          <p:grpSpPr bwMode="auto">
            <a:xfrm>
              <a:off x="508" y="2400"/>
              <a:ext cx="1652" cy="93"/>
              <a:chOff x="508" y="867"/>
              <a:chExt cx="1652" cy="141"/>
            </a:xfrm>
          </p:grpSpPr>
          <p:sp>
            <p:nvSpPr>
              <p:cNvPr id="101" name="Arc 79"/>
              <p:cNvSpPr>
                <a:spLocks/>
              </p:cNvSpPr>
              <p:nvPr/>
            </p:nvSpPr>
            <p:spPr bwMode="auto">
              <a:xfrm>
                <a:off x="508" y="912"/>
                <a:ext cx="596" cy="96"/>
              </a:xfrm>
              <a:custGeom>
                <a:avLst/>
                <a:gdLst>
                  <a:gd name="T0" fmla="*/ 5 w 21600"/>
                  <a:gd name="T1" fmla="*/ 0 h 25929"/>
                  <a:gd name="T2" fmla="*/ 2 w 21600"/>
                  <a:gd name="T3" fmla="*/ 0 h 25929"/>
                  <a:gd name="T4" fmla="*/ 16 w 21600"/>
                  <a:gd name="T5" fmla="*/ 0 h 2592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5929"/>
                  <a:gd name="T11" fmla="*/ 21600 w 21600"/>
                  <a:gd name="T12" fmla="*/ 25929 h 259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5929" fill="none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</a:path>
                  <a:path w="21600" h="25929" stroke="0" extrusionOk="0">
                    <a:moveTo>
                      <a:pt x="7016" y="25929"/>
                    </a:moveTo>
                    <a:cubicBezTo>
                      <a:pt x="2546" y="21837"/>
                      <a:pt x="0" y="16055"/>
                      <a:pt x="0" y="9995"/>
                    </a:cubicBezTo>
                    <a:cubicBezTo>
                      <a:pt x="-1" y="6514"/>
                      <a:pt x="841" y="3085"/>
                      <a:pt x="2451" y="-1"/>
                    </a:cubicBezTo>
                    <a:lnTo>
                      <a:pt x="21600" y="9995"/>
                    </a:lnTo>
                    <a:lnTo>
                      <a:pt x="7016" y="2592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02" name="Line 80"/>
              <p:cNvSpPr>
                <a:spLocks noChangeShapeType="1"/>
              </p:cNvSpPr>
              <p:nvPr/>
            </p:nvSpPr>
            <p:spPr bwMode="auto">
              <a:xfrm flipV="1">
                <a:off x="672" y="960"/>
                <a:ext cx="1344" cy="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03" name="Arc 81"/>
              <p:cNvSpPr>
                <a:spLocks/>
              </p:cNvSpPr>
              <p:nvPr/>
            </p:nvSpPr>
            <p:spPr bwMode="auto">
              <a:xfrm flipH="1">
                <a:off x="1872" y="867"/>
                <a:ext cx="288" cy="93"/>
              </a:xfrm>
              <a:custGeom>
                <a:avLst/>
                <a:gdLst>
                  <a:gd name="T0" fmla="*/ 3 w 21600"/>
                  <a:gd name="T1" fmla="*/ 0 h 36360"/>
                  <a:gd name="T2" fmla="*/ 1 w 21600"/>
                  <a:gd name="T3" fmla="*/ 0 h 36360"/>
                  <a:gd name="T4" fmla="*/ 4 w 21600"/>
                  <a:gd name="T5" fmla="*/ 0 h 363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6360"/>
                  <a:gd name="T11" fmla="*/ 21600 w 21600"/>
                  <a:gd name="T12" fmla="*/ 36360 h 363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6360" fill="none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</a:path>
                  <a:path w="21600" h="36360" stroke="0" extrusionOk="0">
                    <a:moveTo>
                      <a:pt x="15630" y="36359"/>
                    </a:moveTo>
                    <a:cubicBezTo>
                      <a:pt x="6375" y="33698"/>
                      <a:pt x="0" y="25231"/>
                      <a:pt x="0" y="15601"/>
                    </a:cubicBezTo>
                    <a:cubicBezTo>
                      <a:pt x="-1" y="9709"/>
                      <a:pt x="2406" y="4074"/>
                      <a:pt x="6661" y="0"/>
                    </a:cubicBezTo>
                    <a:lnTo>
                      <a:pt x="21600" y="15601"/>
                    </a:lnTo>
                    <a:lnTo>
                      <a:pt x="15630" y="36359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</p:grpSp>
      <p:grpSp>
        <p:nvGrpSpPr>
          <p:cNvPr id="149" name="Group 82"/>
          <p:cNvGrpSpPr>
            <a:grpSpLocks/>
          </p:cNvGrpSpPr>
          <p:nvPr/>
        </p:nvGrpSpPr>
        <p:grpSpPr bwMode="auto">
          <a:xfrm>
            <a:off x="380303" y="3490105"/>
            <a:ext cx="2563812" cy="381000"/>
            <a:chOff x="402" y="1797"/>
            <a:chExt cx="1536" cy="240"/>
          </a:xfrm>
        </p:grpSpPr>
        <p:sp>
          <p:nvSpPr>
            <p:cNvPr id="150" name="Rectangle 83"/>
            <p:cNvSpPr>
              <a:spLocks noChangeArrowheads="1"/>
            </p:cNvSpPr>
            <p:nvPr/>
          </p:nvSpPr>
          <p:spPr bwMode="auto">
            <a:xfrm>
              <a:off x="402" y="1797"/>
              <a:ext cx="1536" cy="24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51" name="Rectangle 84"/>
            <p:cNvSpPr>
              <a:spLocks noChangeArrowheads="1"/>
            </p:cNvSpPr>
            <p:nvPr/>
          </p:nvSpPr>
          <p:spPr bwMode="auto">
            <a:xfrm>
              <a:off x="1746" y="1797"/>
              <a:ext cx="192" cy="240"/>
            </a:xfrm>
            <a:prstGeom prst="rect">
              <a:avLst/>
            </a:prstGeom>
            <a:gradFill rotWithShape="1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52" name="Rectangle 85"/>
            <p:cNvSpPr>
              <a:spLocks noChangeArrowheads="1"/>
            </p:cNvSpPr>
            <p:nvPr/>
          </p:nvSpPr>
          <p:spPr bwMode="auto">
            <a:xfrm>
              <a:off x="402" y="1797"/>
              <a:ext cx="192" cy="240"/>
            </a:xfrm>
            <a:prstGeom prst="rect">
              <a:avLst/>
            </a:prstGeom>
            <a:gradFill rotWithShape="1">
              <a:gsLst>
                <a:gs pos="0">
                  <a:schemeClr val="bg1">
                    <a:gamma/>
                    <a:shade val="44314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</p:grpSp>
      <p:grpSp>
        <p:nvGrpSpPr>
          <p:cNvPr id="153" name="Group 86"/>
          <p:cNvGrpSpPr>
            <a:grpSpLocks/>
          </p:cNvGrpSpPr>
          <p:nvPr/>
        </p:nvGrpSpPr>
        <p:grpSpPr bwMode="auto">
          <a:xfrm>
            <a:off x="1472503" y="2975757"/>
            <a:ext cx="400050" cy="1438277"/>
            <a:chOff x="1072" y="1473"/>
            <a:chExt cx="252" cy="906"/>
          </a:xfrm>
        </p:grpSpPr>
        <p:sp>
          <p:nvSpPr>
            <p:cNvPr id="154" name="Text Box 87"/>
            <p:cNvSpPr txBox="1">
              <a:spLocks noChangeArrowheads="1"/>
            </p:cNvSpPr>
            <p:nvPr/>
          </p:nvSpPr>
          <p:spPr bwMode="auto">
            <a:xfrm>
              <a:off x="1072" y="1473"/>
              <a:ext cx="229" cy="330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SimHei" charset="-122"/>
                  <a:ea typeface="SimHei" charset="-122"/>
                  <a:cs typeface="SimHei" charset="-122"/>
                </a:rPr>
                <a:t>N</a:t>
              </a:r>
            </a:p>
          </p:txBody>
        </p:sp>
        <p:sp>
          <p:nvSpPr>
            <p:cNvPr id="155" name="Text Box 88"/>
            <p:cNvSpPr txBox="1">
              <a:spLocks noChangeArrowheads="1"/>
            </p:cNvSpPr>
            <p:nvPr/>
          </p:nvSpPr>
          <p:spPr bwMode="auto">
            <a:xfrm>
              <a:off x="1095" y="2049"/>
              <a:ext cx="229" cy="330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SimHei" charset="-122"/>
                  <a:ea typeface="SimHei" charset="-122"/>
                  <a:cs typeface="SimHei" charset="-122"/>
                </a:rPr>
                <a:t>S</a:t>
              </a:r>
            </a:p>
          </p:txBody>
        </p:sp>
      </p:grpSp>
      <p:sp>
        <p:nvSpPr>
          <p:cNvPr id="156" name="文本框 155"/>
          <p:cNvSpPr txBox="1"/>
          <p:nvPr/>
        </p:nvSpPr>
        <p:spPr>
          <a:xfrm>
            <a:off x="447700" y="1448469"/>
            <a:ext cx="1151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在交流电前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1/4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周期，假定管中的感应电场是顺时针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俯视图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)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p:grpSp>
        <p:nvGrpSpPr>
          <p:cNvPr id="157" name="Group 90"/>
          <p:cNvGrpSpPr>
            <a:grpSpLocks/>
          </p:cNvGrpSpPr>
          <p:nvPr/>
        </p:nvGrpSpPr>
        <p:grpSpPr bwMode="auto">
          <a:xfrm>
            <a:off x="3522810" y="2280914"/>
            <a:ext cx="2743200" cy="2667000"/>
            <a:chOff x="2736" y="1344"/>
            <a:chExt cx="1728" cy="1680"/>
          </a:xfrm>
        </p:grpSpPr>
        <p:grpSp>
          <p:nvGrpSpPr>
            <p:cNvPr id="158" name="Group 91"/>
            <p:cNvGrpSpPr>
              <a:grpSpLocks/>
            </p:cNvGrpSpPr>
            <p:nvPr/>
          </p:nvGrpSpPr>
          <p:grpSpPr bwMode="auto">
            <a:xfrm>
              <a:off x="2837" y="1440"/>
              <a:ext cx="1536" cy="1488"/>
              <a:chOff x="2837" y="1440"/>
              <a:chExt cx="1536" cy="1488"/>
            </a:xfrm>
          </p:grpSpPr>
          <p:sp>
            <p:nvSpPr>
              <p:cNvPr id="174" name="Oval 92"/>
              <p:cNvSpPr>
                <a:spLocks noChangeArrowheads="1"/>
              </p:cNvSpPr>
              <p:nvPr/>
            </p:nvSpPr>
            <p:spPr bwMode="auto">
              <a:xfrm>
                <a:off x="2837" y="1440"/>
                <a:ext cx="1536" cy="1488"/>
              </a:xfrm>
              <a:prstGeom prst="ellipse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dirty="0">
                    <a:latin typeface="SimHei" charset="-122"/>
                    <a:ea typeface="SimHei" charset="-122"/>
                    <a:cs typeface="SimHei" charset="-122"/>
                  </a:rPr>
                  <a:t>//</a:t>
                </a:r>
              </a:p>
            </p:txBody>
          </p:sp>
          <p:sp>
            <p:nvSpPr>
              <p:cNvPr id="175" name="Oval 93"/>
              <p:cNvSpPr>
                <a:spLocks noChangeArrowheads="1"/>
              </p:cNvSpPr>
              <p:nvPr/>
            </p:nvSpPr>
            <p:spPr bwMode="auto">
              <a:xfrm flipV="1">
                <a:off x="3024" y="1632"/>
                <a:ext cx="1152" cy="110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grpSp>
          <p:nvGrpSpPr>
            <p:cNvPr id="159" name="Group 94"/>
            <p:cNvGrpSpPr>
              <a:grpSpLocks/>
            </p:cNvGrpSpPr>
            <p:nvPr/>
          </p:nvGrpSpPr>
          <p:grpSpPr bwMode="auto">
            <a:xfrm>
              <a:off x="3312" y="1344"/>
              <a:ext cx="624" cy="1680"/>
              <a:chOff x="4752" y="1392"/>
              <a:chExt cx="624" cy="1680"/>
            </a:xfrm>
          </p:grpSpPr>
          <p:sp>
            <p:nvSpPr>
              <p:cNvPr id="166" name="Oval 95"/>
              <p:cNvSpPr>
                <a:spLocks noChangeArrowheads="1"/>
              </p:cNvSpPr>
              <p:nvPr/>
            </p:nvSpPr>
            <p:spPr bwMode="auto">
              <a:xfrm>
                <a:off x="4752" y="2496"/>
                <a:ext cx="48" cy="4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67" name="Oval 96"/>
              <p:cNvSpPr>
                <a:spLocks noChangeArrowheads="1"/>
              </p:cNvSpPr>
              <p:nvPr/>
            </p:nvSpPr>
            <p:spPr bwMode="auto">
              <a:xfrm>
                <a:off x="5328" y="2496"/>
                <a:ext cx="48" cy="4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68" name="Oval 97"/>
              <p:cNvSpPr>
                <a:spLocks noChangeArrowheads="1"/>
              </p:cNvSpPr>
              <p:nvPr/>
            </p:nvSpPr>
            <p:spPr bwMode="auto">
              <a:xfrm>
                <a:off x="4752" y="1968"/>
                <a:ext cx="48" cy="4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69" name="Oval 98"/>
              <p:cNvSpPr>
                <a:spLocks noChangeArrowheads="1"/>
              </p:cNvSpPr>
              <p:nvPr/>
            </p:nvSpPr>
            <p:spPr bwMode="auto">
              <a:xfrm>
                <a:off x="5328" y="1968"/>
                <a:ext cx="48" cy="4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70" name="Oval 99"/>
              <p:cNvSpPr>
                <a:spLocks noChangeArrowheads="1"/>
              </p:cNvSpPr>
              <p:nvPr/>
            </p:nvSpPr>
            <p:spPr bwMode="auto">
              <a:xfrm>
                <a:off x="4752" y="1392"/>
                <a:ext cx="48" cy="4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71" name="Oval 100"/>
              <p:cNvSpPr>
                <a:spLocks noChangeArrowheads="1"/>
              </p:cNvSpPr>
              <p:nvPr/>
            </p:nvSpPr>
            <p:spPr bwMode="auto">
              <a:xfrm>
                <a:off x="5328" y="1392"/>
                <a:ext cx="48" cy="4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72" name="Oval 101"/>
              <p:cNvSpPr>
                <a:spLocks noChangeArrowheads="1"/>
              </p:cNvSpPr>
              <p:nvPr/>
            </p:nvSpPr>
            <p:spPr bwMode="auto">
              <a:xfrm>
                <a:off x="4752" y="3024"/>
                <a:ext cx="48" cy="4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73" name="Oval 102"/>
              <p:cNvSpPr>
                <a:spLocks noChangeArrowheads="1"/>
              </p:cNvSpPr>
              <p:nvPr/>
            </p:nvSpPr>
            <p:spPr bwMode="auto">
              <a:xfrm>
                <a:off x="5328" y="3024"/>
                <a:ext cx="48" cy="4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grpSp>
          <p:nvGrpSpPr>
            <p:cNvPr id="160" name="Group 103"/>
            <p:cNvGrpSpPr>
              <a:grpSpLocks/>
            </p:cNvGrpSpPr>
            <p:nvPr/>
          </p:nvGrpSpPr>
          <p:grpSpPr bwMode="auto">
            <a:xfrm>
              <a:off x="4416" y="1920"/>
              <a:ext cx="48" cy="576"/>
              <a:chOff x="4416" y="1920"/>
              <a:chExt cx="48" cy="576"/>
            </a:xfrm>
          </p:grpSpPr>
          <p:sp>
            <p:nvSpPr>
              <p:cNvPr id="164" name="Oval 104"/>
              <p:cNvSpPr>
                <a:spLocks noChangeArrowheads="1"/>
              </p:cNvSpPr>
              <p:nvPr/>
            </p:nvSpPr>
            <p:spPr bwMode="auto">
              <a:xfrm>
                <a:off x="4416" y="2448"/>
                <a:ext cx="48" cy="4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65" name="Oval 105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8" cy="4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grpSp>
          <p:nvGrpSpPr>
            <p:cNvPr id="161" name="Group 106"/>
            <p:cNvGrpSpPr>
              <a:grpSpLocks/>
            </p:cNvGrpSpPr>
            <p:nvPr/>
          </p:nvGrpSpPr>
          <p:grpSpPr bwMode="auto">
            <a:xfrm>
              <a:off x="2736" y="1920"/>
              <a:ext cx="48" cy="576"/>
              <a:chOff x="2736" y="1920"/>
              <a:chExt cx="48" cy="576"/>
            </a:xfrm>
          </p:grpSpPr>
          <p:sp>
            <p:nvSpPr>
              <p:cNvPr id="162" name="Oval 107"/>
              <p:cNvSpPr>
                <a:spLocks noChangeArrowheads="1"/>
              </p:cNvSpPr>
              <p:nvPr/>
            </p:nvSpPr>
            <p:spPr bwMode="auto">
              <a:xfrm>
                <a:off x="2736" y="2448"/>
                <a:ext cx="48" cy="4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63" name="Oval 108"/>
              <p:cNvSpPr>
                <a:spLocks noChangeArrowheads="1"/>
              </p:cNvSpPr>
              <p:nvPr/>
            </p:nvSpPr>
            <p:spPr bwMode="auto">
              <a:xfrm>
                <a:off x="2736" y="1920"/>
                <a:ext cx="48" cy="4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</p:grpSp>
      <p:sp>
        <p:nvSpPr>
          <p:cNvPr id="178" name="椭圆 177"/>
          <p:cNvSpPr/>
          <p:nvPr/>
        </p:nvSpPr>
        <p:spPr>
          <a:xfrm>
            <a:off x="3866454" y="2576572"/>
            <a:ext cx="2088000" cy="2088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82" name="直接箭头连接符 181"/>
          <p:cNvCxnSpPr/>
          <p:nvPr/>
        </p:nvCxnSpPr>
        <p:spPr>
          <a:xfrm>
            <a:off x="5954454" y="3648280"/>
            <a:ext cx="0" cy="843211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本框 184"/>
              <p:cNvSpPr txBox="1"/>
              <p:nvPr/>
            </p:nvSpPr>
            <p:spPr>
              <a:xfrm>
                <a:off x="5819156" y="4495726"/>
                <a:ext cx="446276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85" name="文本框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156" y="4495726"/>
                <a:ext cx="446276" cy="4140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直接箭头连接符 185"/>
          <p:cNvCxnSpPr/>
          <p:nvPr/>
        </p:nvCxnSpPr>
        <p:spPr>
          <a:xfrm flipV="1">
            <a:off x="5932585" y="2936832"/>
            <a:ext cx="0" cy="605366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箭头连接符 187"/>
          <p:cNvCxnSpPr/>
          <p:nvPr/>
        </p:nvCxnSpPr>
        <p:spPr>
          <a:xfrm flipV="1">
            <a:off x="6001106" y="2680677"/>
            <a:ext cx="0" cy="866480"/>
          </a:xfrm>
          <a:prstGeom prst="straightConnector1">
            <a:avLst/>
          </a:prstGeom>
          <a:ln w="381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文本框 189"/>
              <p:cNvSpPr txBox="1"/>
              <p:nvPr/>
            </p:nvSpPr>
            <p:spPr>
              <a:xfrm>
                <a:off x="5674159" y="2704321"/>
                <a:ext cx="3382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𝒗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90" name="文本框 1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159" y="2704321"/>
                <a:ext cx="338233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1818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文本框 190"/>
              <p:cNvSpPr txBox="1"/>
              <p:nvPr/>
            </p:nvSpPr>
            <p:spPr>
              <a:xfrm>
                <a:off x="6101031" y="2536477"/>
                <a:ext cx="417422" cy="424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6600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66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91" name="文本框 1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031" y="2536477"/>
                <a:ext cx="417422" cy="424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2" name="直接箭头连接符 191"/>
          <p:cNvCxnSpPr/>
          <p:nvPr/>
        </p:nvCxnSpPr>
        <p:spPr>
          <a:xfrm flipH="1" flipV="1">
            <a:off x="5310684" y="3597799"/>
            <a:ext cx="593212" cy="0"/>
          </a:xfrm>
          <a:prstGeom prst="straightConnector1">
            <a:avLst/>
          </a:prstGeom>
          <a:ln w="38100">
            <a:solidFill>
              <a:srgbClr val="00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椭圆 193"/>
          <p:cNvSpPr/>
          <p:nvPr/>
        </p:nvSpPr>
        <p:spPr>
          <a:xfrm>
            <a:off x="5883566" y="3518680"/>
            <a:ext cx="144000" cy="14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95" name="减号 194"/>
          <p:cNvSpPr/>
          <p:nvPr/>
        </p:nvSpPr>
        <p:spPr>
          <a:xfrm>
            <a:off x="5884887" y="3544101"/>
            <a:ext cx="144000" cy="108000"/>
          </a:xfrm>
          <a:prstGeom prst="mathMinus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文本框 195"/>
              <p:cNvSpPr txBox="1"/>
              <p:nvPr/>
            </p:nvSpPr>
            <p:spPr>
              <a:xfrm>
                <a:off x="4974117" y="3459186"/>
                <a:ext cx="532775" cy="424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CC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CC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96" name="文本框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117" y="3459186"/>
                <a:ext cx="532775" cy="42479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7" name="文本框 196"/>
          <p:cNvSpPr txBox="1"/>
          <p:nvPr/>
        </p:nvSpPr>
        <p:spPr>
          <a:xfrm>
            <a:off x="6950872" y="2035921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电子受力：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7640695" y="3133065"/>
            <a:ext cx="2246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切向加速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文本框 198"/>
              <p:cNvSpPr txBox="1"/>
              <p:nvPr/>
            </p:nvSpPr>
            <p:spPr>
              <a:xfrm>
                <a:off x="7875131" y="2645826"/>
                <a:ext cx="1750928" cy="495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solidFill>
                                    <a:srgbClr val="006600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66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66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r>
                        <a:rPr lang="en-US" altLang="zh-CN" sz="2800" b="0" i="1" smtClean="0">
                          <a:solidFill>
                            <a:srgbClr val="0066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solidFill>
                                    <a:srgbClr val="006600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66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66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99" name="文本框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131" y="2645826"/>
                <a:ext cx="1750928" cy="49564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文本框 199"/>
          <p:cNvSpPr txBox="1"/>
          <p:nvPr/>
        </p:nvSpPr>
        <p:spPr>
          <a:xfrm>
            <a:off x="7670118" y="4178992"/>
            <a:ext cx="183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向心力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文本框 200"/>
              <p:cNvSpPr txBox="1"/>
              <p:nvPr/>
            </p:nvSpPr>
            <p:spPr>
              <a:xfrm>
                <a:off x="7756778" y="3691753"/>
                <a:ext cx="2272224" cy="495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CC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CC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CC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r>
                        <a:rPr lang="en-US" altLang="zh-CN" sz="2800" b="0" i="1" smtClean="0">
                          <a:solidFill>
                            <a:srgbClr val="0000CC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𝑒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solidFill>
                                <a:srgbClr val="0000CC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𝒗</m:t>
                          </m:r>
                        </m:e>
                      </m:acc>
                      <m:r>
                        <a:rPr lang="en-US" altLang="zh-CN" sz="2800" i="1" smtClean="0">
                          <a:solidFill>
                            <a:srgbClr val="0000CC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28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solidFill>
                                <a:srgbClr val="0000CC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CC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01" name="文本框 2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778" y="3691753"/>
                <a:ext cx="2272224" cy="49564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2" name="Group 7"/>
          <p:cNvGrpSpPr>
            <a:grpSpLocks/>
          </p:cNvGrpSpPr>
          <p:nvPr/>
        </p:nvGrpSpPr>
        <p:grpSpPr bwMode="auto">
          <a:xfrm>
            <a:off x="885825" y="5302217"/>
            <a:ext cx="3810000" cy="1277938"/>
            <a:chOff x="288" y="2784"/>
            <a:chExt cx="2400" cy="805"/>
          </a:xfrm>
        </p:grpSpPr>
        <p:graphicFrame>
          <p:nvGraphicFramePr>
            <p:cNvPr id="203" name="Object 8"/>
            <p:cNvGraphicFramePr>
              <a:graphicFrameLocks noChangeAspect="1"/>
            </p:cNvGraphicFramePr>
            <p:nvPr/>
          </p:nvGraphicFramePr>
          <p:xfrm>
            <a:off x="2496" y="2951"/>
            <a:ext cx="143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3" name="公式" r:id="rId9" imgW="152268" imgH="253780" progId="Equation.3">
                    <p:embed/>
                  </p:oleObj>
                </mc:Choice>
                <mc:Fallback>
                  <p:oleObj name="公式" r:id="rId9" imgW="152268" imgH="2537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2951"/>
                          <a:ext cx="143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" name="Object 9"/>
            <p:cNvGraphicFramePr>
              <a:graphicFrameLocks noChangeAspect="1"/>
            </p:cNvGraphicFramePr>
            <p:nvPr/>
          </p:nvGraphicFramePr>
          <p:xfrm>
            <a:off x="288" y="2951"/>
            <a:ext cx="2076" cy="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4" name="BMP 图象" r:id="rId11" imgW="2476190" imgH="762106" progId="Paint.Picture">
                    <p:embed/>
                  </p:oleObj>
                </mc:Choice>
                <mc:Fallback>
                  <p:oleObj name="BMP 图象" r:id="rId11" imgW="2476190" imgH="76210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2951"/>
                          <a:ext cx="2076" cy="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" name="Line 10"/>
            <p:cNvSpPr>
              <a:spLocks noChangeShapeType="1"/>
            </p:cNvSpPr>
            <p:nvPr/>
          </p:nvSpPr>
          <p:spPr bwMode="auto">
            <a:xfrm>
              <a:off x="480" y="3264"/>
              <a:ext cx="220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06" name="Line 11"/>
            <p:cNvSpPr>
              <a:spLocks noChangeShapeType="1"/>
            </p:cNvSpPr>
            <p:nvPr/>
          </p:nvSpPr>
          <p:spPr bwMode="auto">
            <a:xfrm flipV="1">
              <a:off x="480" y="2807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graphicFrame>
          <p:nvGraphicFramePr>
            <p:cNvPr id="207" name="Object 12"/>
            <p:cNvGraphicFramePr>
              <a:graphicFrameLocks noChangeAspect="1"/>
            </p:cNvGraphicFramePr>
            <p:nvPr/>
          </p:nvGraphicFramePr>
          <p:xfrm>
            <a:off x="288" y="2784"/>
            <a:ext cx="164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5" name="公式" r:id="rId13" imgW="203024" imgH="266469" progId="Equation.3">
                    <p:embed/>
                  </p:oleObj>
                </mc:Choice>
                <mc:Fallback>
                  <p:oleObj name="公式" r:id="rId13" imgW="203024" imgH="2664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2784"/>
                          <a:ext cx="164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8" name="文本框 207"/>
          <p:cNvSpPr txBox="1"/>
          <p:nvPr/>
        </p:nvSpPr>
        <p:spPr>
          <a:xfrm>
            <a:off x="6225098" y="4737680"/>
            <a:ext cx="5540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电子在管中沿逆时针加速运动</a:t>
            </a:r>
          </a:p>
        </p:txBody>
      </p:sp>
      <p:sp>
        <p:nvSpPr>
          <p:cNvPr id="209" name="文本框 208"/>
          <p:cNvSpPr txBox="1"/>
          <p:nvPr/>
        </p:nvSpPr>
        <p:spPr>
          <a:xfrm>
            <a:off x="5169069" y="5333926"/>
            <a:ext cx="63690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问题：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在剩余的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2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，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3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，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4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个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1/4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周期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中，电子能继续加速运动吗？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610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6" grpId="0"/>
      <p:bldP spid="178" grpId="0" animBg="1"/>
      <p:bldP spid="185" grpId="0"/>
      <p:bldP spid="190" grpId="0"/>
      <p:bldP spid="191" grpId="0"/>
      <p:bldP spid="194" grpId="0" animBg="1"/>
      <p:bldP spid="195" grpId="0" animBg="1"/>
      <p:bldP spid="196" grpId="0"/>
      <p:bldP spid="197" grpId="0"/>
      <p:bldP spid="198" grpId="0"/>
      <p:bldP spid="199" grpId="0"/>
      <p:bldP spid="200" grpId="0"/>
      <p:bldP spid="201" grpId="0"/>
      <p:bldP spid="208" grpId="0"/>
      <p:bldP spid="20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6317" y="392185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动生电动势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960368" y="1054158"/>
                <a:ext cx="3194016" cy="1004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𝒗</m:t>
                                  </m:r>
                                </m:e>
                              </m:acc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𝑩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68" y="1054158"/>
                <a:ext cx="3194016" cy="10042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utoShape 2"/>
          <p:cNvSpPr>
            <a:spLocks/>
          </p:cNvSpPr>
          <p:nvPr/>
        </p:nvSpPr>
        <p:spPr bwMode="auto">
          <a:xfrm>
            <a:off x="4261544" y="840505"/>
            <a:ext cx="291989" cy="1560954"/>
          </a:xfrm>
          <a:prstGeom prst="leftBrace">
            <a:avLst>
              <a:gd name="adj1" fmla="val 81106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4601500" y="688178"/>
                <a:ext cx="4865627" cy="587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  <a:ea typeface="SimHei" charset="-122"/>
                        <a:cs typeface="SimHei" charset="-122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28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𝒍</m:t>
                        </m:r>
                      </m:e>
                    </m:acc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：导线上任意选定的一小段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500" y="688178"/>
                <a:ext cx="4865627" cy="587277"/>
              </a:xfrm>
              <a:prstGeom prst="rect">
                <a:avLst/>
              </a:prstGeom>
              <a:blipFill rotWithShape="0">
                <a:blip r:embed="rId3"/>
                <a:stretch>
                  <a:fillRect t="-4167" r="-627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4758514" y="1346243"/>
                <a:ext cx="40062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28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𝒗</m:t>
                        </m:r>
                      </m:e>
                    </m:acc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：以上这段导线的速度</a:t>
                </a: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514" y="1346243"/>
                <a:ext cx="4006225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5116" r="-1218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712334" y="1930420"/>
                <a:ext cx="5493812" cy="575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𝑩</m:t>
                        </m:r>
                      </m:e>
                    </m:acc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：以上这段导线处的磁感应强度</a:t>
                </a: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334" y="1930420"/>
                <a:ext cx="5493812" cy="575479"/>
              </a:xfrm>
              <a:prstGeom prst="rect">
                <a:avLst/>
              </a:prstGeom>
              <a:blipFill rotWithShape="0">
                <a:blip r:embed="rId5"/>
                <a:stretch>
                  <a:fillRect t="-5319" r="-444" b="-26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954907" y="2206055"/>
                <a:ext cx="2443618" cy="1004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07" y="2206055"/>
                <a:ext cx="2443618" cy="100424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706317" y="3370626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感生电动势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919224" y="4078644"/>
                <a:ext cx="4866910" cy="101765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nary>
                        <m:nary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𝑆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𝑩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𝜕</m:t>
                              </m:r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𝑺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hr m:val="∮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𝑳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24" y="4078644"/>
                <a:ext cx="4866910" cy="101765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标注 3"/>
          <p:cNvSpPr/>
          <p:nvPr/>
        </p:nvSpPr>
        <p:spPr>
          <a:xfrm>
            <a:off x="5310909" y="3395162"/>
            <a:ext cx="1773364" cy="591122"/>
          </a:xfrm>
          <a:prstGeom prst="wedgeRoundRectCallout">
            <a:avLst>
              <a:gd name="adj1" fmla="val -54353"/>
              <a:gd name="adj2" fmla="val 107813"/>
              <a:gd name="adj3" fmla="val 16667"/>
            </a:avLst>
          </a:prstGeom>
          <a:solidFill>
            <a:srgbClr val="FFFF00"/>
          </a:solidFill>
          <a:ln w="381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712334" y="4313389"/>
            <a:ext cx="423085" cy="563418"/>
          </a:xfrm>
          <a:prstGeom prst="roundRect">
            <a:avLst/>
          </a:prstGeom>
          <a:noFill/>
          <a:ln w="381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70192" y="3399925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感应电场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664797" y="5270214"/>
                <a:ext cx="8409097" cy="1137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感应电场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：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由磁场随时间变化产生的电场，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            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无源，有旋。</a:t>
                </a: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97" y="5270214"/>
                <a:ext cx="8409097" cy="1137106"/>
              </a:xfrm>
              <a:prstGeom prst="rect">
                <a:avLst/>
              </a:prstGeom>
              <a:blipFill rotWithShape="0">
                <a:blip r:embed="rId8"/>
                <a:stretch>
                  <a:fillRect l="-1813" t="-3763" r="-798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utoShape 2"/>
          <p:cNvSpPr>
            <a:spLocks/>
          </p:cNvSpPr>
          <p:nvPr/>
        </p:nvSpPr>
        <p:spPr bwMode="auto">
          <a:xfrm>
            <a:off x="7528190" y="3412923"/>
            <a:ext cx="222141" cy="1296863"/>
          </a:xfrm>
          <a:prstGeom prst="leftBrace">
            <a:avLst>
              <a:gd name="adj1" fmla="val 81106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7786252" y="4041373"/>
                <a:ext cx="3584507" cy="87171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𝑳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4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4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nary>
                        <m:nary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𝑆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24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𝑩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altLang="zh-CN" sz="24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𝜕</m:t>
                              </m:r>
                              <m:r>
                                <a:rPr lang="en-US" altLang="zh-CN" sz="24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  <m:r>
                        <a:rPr lang="en-US" altLang="zh-CN" sz="24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4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𝑺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252" y="4041373"/>
                <a:ext cx="3584507" cy="87171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7786252" y="3064305"/>
                <a:ext cx="2066142" cy="86254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a:rPr lang="en-US" altLang="zh-CN" sz="24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𝑺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4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𝑺</m:t>
                          </m:r>
                        </m:e>
                      </m:acc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𝟎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252" y="3064305"/>
                <a:ext cx="2066142" cy="86254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84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4" grpId="0" animBg="1"/>
      <p:bldP spid="21" grpId="0" animBg="1"/>
      <p:bldP spid="22" grpId="0"/>
      <p:bldP spid="23" grpId="0"/>
      <p:bldP spid="24" grpId="0" animBg="1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1009" y="291952"/>
            <a:ext cx="5976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第一节 法拉第电磁感应定律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8590" y="896143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电磁感应现象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78590" y="1480918"/>
            <a:ext cx="113079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电磁感应的产生：只要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穿过闭合导体回路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的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磁通量发生变化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，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              回路中会产生感应电流。</a:t>
            </a:r>
          </a:p>
        </p:txBody>
      </p:sp>
      <p:sp>
        <p:nvSpPr>
          <p:cNvPr id="16" name="Line 4"/>
          <p:cNvSpPr>
            <a:spLocks noChangeShapeType="1"/>
          </p:cNvSpPr>
          <p:nvPr/>
        </p:nvSpPr>
        <p:spPr bwMode="auto">
          <a:xfrm>
            <a:off x="8377101" y="3933117"/>
            <a:ext cx="196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" name="Object 5"/>
          <p:cNvGraphicFramePr>
            <a:graphicFrameLocks noChangeAspect="1"/>
          </p:cNvGraphicFramePr>
          <p:nvPr>
            <p:extLst/>
          </p:nvPr>
        </p:nvGraphicFramePr>
        <p:xfrm>
          <a:off x="8300901" y="3990267"/>
          <a:ext cx="2571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" name="公式" r:id="rId3" imgW="126835" imgH="139518" progId="Equation.3">
                  <p:embed/>
                </p:oleObj>
              </mc:Choice>
              <mc:Fallback>
                <p:oleObj name="公式" r:id="rId3" imgW="126835" imgH="1395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0901" y="3990267"/>
                        <a:ext cx="25717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42"/>
          <p:cNvSpPr>
            <a:spLocks noChangeArrowheads="1"/>
          </p:cNvSpPr>
          <p:nvPr/>
        </p:nvSpPr>
        <p:spPr bwMode="auto">
          <a:xfrm>
            <a:off x="3845306" y="3247317"/>
            <a:ext cx="457200" cy="1143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19" name="Rectangle 43"/>
          <p:cNvSpPr>
            <a:spLocks noChangeArrowheads="1"/>
          </p:cNvSpPr>
          <p:nvPr/>
        </p:nvSpPr>
        <p:spPr bwMode="auto">
          <a:xfrm>
            <a:off x="5743956" y="3255254"/>
            <a:ext cx="457200" cy="1135063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</p:txBody>
      </p:sp>
      <p:graphicFrame>
        <p:nvGraphicFramePr>
          <p:cNvPr id="20" name="Object 44"/>
          <p:cNvGraphicFramePr>
            <a:graphicFrameLocks noChangeAspect="1"/>
          </p:cNvGraphicFramePr>
          <p:nvPr>
            <p:extLst/>
          </p:nvPr>
        </p:nvGraphicFramePr>
        <p:xfrm>
          <a:off x="3921506" y="3693404"/>
          <a:ext cx="3810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" name="公式" r:id="rId5" imgW="362085" imgH="295185" progId="Equation.3">
                  <p:embed/>
                </p:oleObj>
              </mc:Choice>
              <mc:Fallback>
                <p:oleObj name="公式" r:id="rId5" imgW="362085" imgH="2951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1506" y="3693404"/>
                        <a:ext cx="3810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5"/>
          <p:cNvGraphicFramePr>
            <a:graphicFrameLocks noChangeAspect="1"/>
          </p:cNvGraphicFramePr>
          <p:nvPr>
            <p:extLst/>
          </p:nvPr>
        </p:nvGraphicFramePr>
        <p:xfrm>
          <a:off x="5820156" y="3671179"/>
          <a:ext cx="29051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5" name="公式" r:id="rId7" imgW="276157" imgH="314325" progId="Equation.3">
                  <p:embed/>
                </p:oleObj>
              </mc:Choice>
              <mc:Fallback>
                <p:oleObj name="公式" r:id="rId7" imgW="276157" imgH="3143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0156" y="3671179"/>
                        <a:ext cx="290513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46"/>
          <p:cNvSpPr>
            <a:spLocks noChangeArrowheads="1"/>
          </p:cNvSpPr>
          <p:nvPr/>
        </p:nvSpPr>
        <p:spPr bwMode="auto">
          <a:xfrm>
            <a:off x="4631119" y="3247317"/>
            <a:ext cx="762000" cy="1143000"/>
          </a:xfrm>
          <a:prstGeom prst="rect">
            <a:avLst/>
          </a:prstGeom>
          <a:noFill/>
          <a:ln w="76200" cmpd="tri">
            <a:solidFill>
              <a:srgbClr val="6666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23" name="Line 47"/>
          <p:cNvSpPr>
            <a:spLocks noChangeShapeType="1"/>
          </p:cNvSpPr>
          <p:nvPr/>
        </p:nvSpPr>
        <p:spPr bwMode="auto">
          <a:xfrm>
            <a:off x="5012119" y="3021892"/>
            <a:ext cx="0" cy="2046287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AutoShape 48"/>
          <p:cNvSpPr>
            <a:spLocks noChangeArrowheads="1"/>
          </p:cNvSpPr>
          <p:nvPr/>
        </p:nvSpPr>
        <p:spPr bwMode="auto">
          <a:xfrm rot="5400000" flipH="1">
            <a:off x="4212019" y="3655304"/>
            <a:ext cx="1524000" cy="381000"/>
          </a:xfrm>
          <a:prstGeom prst="parallelogram">
            <a:avLst>
              <a:gd name="adj" fmla="val 100000"/>
            </a:avLst>
          </a:prstGeom>
          <a:noFill/>
          <a:ln w="76200" cmpd="tri">
            <a:solidFill>
              <a:srgbClr val="6666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25" name="AutoShape 49"/>
          <p:cNvSpPr>
            <a:spLocks noChangeArrowheads="1"/>
          </p:cNvSpPr>
          <p:nvPr/>
        </p:nvSpPr>
        <p:spPr bwMode="auto">
          <a:xfrm>
            <a:off x="4707319" y="2764717"/>
            <a:ext cx="533400" cy="320675"/>
          </a:xfrm>
          <a:prstGeom prst="curvedRightArrow">
            <a:avLst>
              <a:gd name="adj1" fmla="val 20000"/>
              <a:gd name="adj2" fmla="val 40000"/>
              <a:gd name="adj3" fmla="val 55446"/>
            </a:avLst>
          </a:prstGeom>
          <a:solidFill>
            <a:srgbClr val="FF6699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6" name="Line 50"/>
          <p:cNvSpPr>
            <a:spLocks noChangeShapeType="1"/>
          </p:cNvSpPr>
          <p:nvPr/>
        </p:nvSpPr>
        <p:spPr bwMode="auto">
          <a:xfrm>
            <a:off x="5012119" y="3236204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51"/>
          <p:cNvSpPr>
            <a:spLocks noChangeShapeType="1"/>
          </p:cNvSpPr>
          <p:nvPr/>
        </p:nvSpPr>
        <p:spPr bwMode="auto">
          <a:xfrm>
            <a:off x="4783519" y="3704517"/>
            <a:ext cx="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Text Box 52"/>
          <p:cNvSpPr txBox="1">
            <a:spLocks noChangeArrowheads="1"/>
          </p:cNvSpPr>
          <p:nvPr/>
        </p:nvSpPr>
        <p:spPr bwMode="auto">
          <a:xfrm>
            <a:off x="4740656" y="3688642"/>
            <a:ext cx="282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i="1">
                <a:solidFill>
                  <a:srgbClr val="FF0000"/>
                </a:solidFill>
              </a:rPr>
              <a:t>i</a:t>
            </a:r>
          </a:p>
        </p:txBody>
      </p:sp>
      <p:grpSp>
        <p:nvGrpSpPr>
          <p:cNvPr id="29" name="Group 53"/>
          <p:cNvGrpSpPr>
            <a:grpSpLocks/>
          </p:cNvGrpSpPr>
          <p:nvPr/>
        </p:nvGrpSpPr>
        <p:grpSpPr bwMode="auto">
          <a:xfrm>
            <a:off x="790444" y="2998079"/>
            <a:ext cx="2324100" cy="1524000"/>
            <a:chOff x="919" y="3162"/>
            <a:chExt cx="1464" cy="960"/>
          </a:xfrm>
        </p:grpSpPr>
        <p:sp>
          <p:nvSpPr>
            <p:cNvPr id="30" name="Text Box 54"/>
            <p:cNvSpPr txBox="1">
              <a:spLocks noChangeArrowheads="1"/>
            </p:cNvSpPr>
            <p:nvPr/>
          </p:nvSpPr>
          <p:spPr bwMode="auto">
            <a:xfrm>
              <a:off x="1688" y="3468"/>
              <a:ext cx="1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solidFill>
                    <a:srgbClr val="FF0000"/>
                  </a:solidFill>
                </a:rPr>
                <a:t>i</a:t>
              </a:r>
            </a:p>
          </p:txBody>
        </p:sp>
        <p:sp>
          <p:nvSpPr>
            <p:cNvPr id="31" name="Line 55"/>
            <p:cNvSpPr>
              <a:spLocks noChangeShapeType="1"/>
            </p:cNvSpPr>
            <p:nvPr/>
          </p:nvSpPr>
          <p:spPr bwMode="auto">
            <a:xfrm>
              <a:off x="1285" y="3342"/>
              <a:ext cx="1039" cy="0"/>
            </a:xfrm>
            <a:prstGeom prst="line">
              <a:avLst/>
            </a:prstGeom>
            <a:noFill/>
            <a:ln w="76200">
              <a:solidFill>
                <a:srgbClr val="333333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56"/>
            <p:cNvSpPr>
              <a:spLocks noChangeShapeType="1"/>
            </p:cNvSpPr>
            <p:nvPr/>
          </p:nvSpPr>
          <p:spPr bwMode="auto">
            <a:xfrm>
              <a:off x="1285" y="3918"/>
              <a:ext cx="1039" cy="0"/>
            </a:xfrm>
            <a:prstGeom prst="line">
              <a:avLst/>
            </a:prstGeom>
            <a:noFill/>
            <a:ln w="76200">
              <a:solidFill>
                <a:srgbClr val="333333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57"/>
            <p:cNvSpPr>
              <a:spLocks noChangeShapeType="1"/>
            </p:cNvSpPr>
            <p:nvPr/>
          </p:nvSpPr>
          <p:spPr bwMode="auto">
            <a:xfrm>
              <a:off x="1294" y="3332"/>
              <a:ext cx="0" cy="576"/>
            </a:xfrm>
            <a:prstGeom prst="line">
              <a:avLst/>
            </a:prstGeom>
            <a:noFill/>
            <a:ln w="57150">
              <a:solidFill>
                <a:srgbClr val="333333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Rectangle 58"/>
            <p:cNvSpPr>
              <a:spLocks noChangeArrowheads="1"/>
            </p:cNvSpPr>
            <p:nvPr/>
          </p:nvSpPr>
          <p:spPr bwMode="auto">
            <a:xfrm>
              <a:off x="1855" y="3226"/>
              <a:ext cx="42" cy="816"/>
            </a:xfrm>
            <a:prstGeom prst="rect">
              <a:avLst/>
            </a:prstGeom>
            <a:gradFill rotWithShape="1">
              <a:gsLst>
                <a:gs pos="0">
                  <a:srgbClr val="764718"/>
                </a:gs>
                <a:gs pos="50000">
                  <a:srgbClr val="FF9933"/>
                </a:gs>
                <a:gs pos="100000">
                  <a:srgbClr val="764718"/>
                </a:gs>
              </a:gsLst>
              <a:lin ang="0" scaled="1"/>
            </a:gradFill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/>
            </a:p>
          </p:txBody>
        </p:sp>
        <p:graphicFrame>
          <p:nvGraphicFramePr>
            <p:cNvPr id="35" name="Object 59"/>
            <p:cNvGraphicFramePr>
              <a:graphicFrameLocks noChangeAspect="1"/>
            </p:cNvGraphicFramePr>
            <p:nvPr/>
          </p:nvGraphicFramePr>
          <p:xfrm>
            <a:off x="2053" y="3642"/>
            <a:ext cx="164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6" name="公式" r:id="rId9" imgW="126835" imgH="139518" progId="Equation.3">
                    <p:embed/>
                  </p:oleObj>
                </mc:Choice>
                <mc:Fallback>
                  <p:oleObj name="公式" r:id="rId9" imgW="126835" imgH="13951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3" y="3642"/>
                          <a:ext cx="164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Line 60"/>
            <p:cNvSpPr>
              <a:spLocks noChangeShapeType="1"/>
            </p:cNvSpPr>
            <p:nvPr/>
          </p:nvSpPr>
          <p:spPr bwMode="auto">
            <a:xfrm>
              <a:off x="1903" y="3625"/>
              <a:ext cx="240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7" name="Group 61"/>
            <p:cNvGrpSpPr>
              <a:grpSpLocks/>
            </p:cNvGrpSpPr>
            <p:nvPr/>
          </p:nvGrpSpPr>
          <p:grpSpPr bwMode="auto">
            <a:xfrm>
              <a:off x="1135" y="3162"/>
              <a:ext cx="1248" cy="960"/>
              <a:chOff x="3792" y="2736"/>
              <a:chExt cx="1248" cy="960"/>
            </a:xfrm>
          </p:grpSpPr>
          <p:sp>
            <p:nvSpPr>
              <p:cNvPr id="42" name="Line 62"/>
              <p:cNvSpPr>
                <a:spLocks noChangeShapeType="1"/>
              </p:cNvSpPr>
              <p:nvPr/>
            </p:nvSpPr>
            <p:spPr bwMode="auto">
              <a:xfrm>
                <a:off x="3792" y="2736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Line 63"/>
              <p:cNvSpPr>
                <a:spLocks noChangeShapeType="1"/>
              </p:cNvSpPr>
              <p:nvPr/>
            </p:nvSpPr>
            <p:spPr bwMode="auto">
              <a:xfrm flipH="1">
                <a:off x="3792" y="2736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Line 64"/>
              <p:cNvSpPr>
                <a:spLocks noChangeShapeType="1"/>
              </p:cNvSpPr>
              <p:nvPr/>
            </p:nvSpPr>
            <p:spPr bwMode="auto">
              <a:xfrm>
                <a:off x="4080" y="2736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65"/>
              <p:cNvSpPr>
                <a:spLocks noChangeShapeType="1"/>
              </p:cNvSpPr>
              <p:nvPr/>
            </p:nvSpPr>
            <p:spPr bwMode="auto">
              <a:xfrm flipH="1">
                <a:off x="4080" y="2736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Line 66"/>
              <p:cNvSpPr>
                <a:spLocks noChangeShapeType="1"/>
              </p:cNvSpPr>
              <p:nvPr/>
            </p:nvSpPr>
            <p:spPr bwMode="auto">
              <a:xfrm>
                <a:off x="4368" y="2736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Line 67"/>
              <p:cNvSpPr>
                <a:spLocks noChangeShapeType="1"/>
              </p:cNvSpPr>
              <p:nvPr/>
            </p:nvSpPr>
            <p:spPr bwMode="auto">
              <a:xfrm flipH="1">
                <a:off x="4368" y="2736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Line 68"/>
              <p:cNvSpPr>
                <a:spLocks noChangeShapeType="1"/>
              </p:cNvSpPr>
              <p:nvPr/>
            </p:nvSpPr>
            <p:spPr bwMode="auto">
              <a:xfrm>
                <a:off x="4656" y="2736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Line 69"/>
              <p:cNvSpPr>
                <a:spLocks noChangeShapeType="1"/>
              </p:cNvSpPr>
              <p:nvPr/>
            </p:nvSpPr>
            <p:spPr bwMode="auto">
              <a:xfrm flipH="1">
                <a:off x="4656" y="2736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Line 70"/>
              <p:cNvSpPr>
                <a:spLocks noChangeShapeType="1"/>
              </p:cNvSpPr>
              <p:nvPr/>
            </p:nvSpPr>
            <p:spPr bwMode="auto">
              <a:xfrm>
                <a:off x="4944" y="2736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Line 71"/>
              <p:cNvSpPr>
                <a:spLocks noChangeShapeType="1"/>
              </p:cNvSpPr>
              <p:nvPr/>
            </p:nvSpPr>
            <p:spPr bwMode="auto">
              <a:xfrm flipH="1">
                <a:off x="4944" y="2736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Line 72"/>
              <p:cNvSpPr>
                <a:spLocks noChangeShapeType="1"/>
              </p:cNvSpPr>
              <p:nvPr/>
            </p:nvSpPr>
            <p:spPr bwMode="auto">
              <a:xfrm>
                <a:off x="3792" y="302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Line 73"/>
              <p:cNvSpPr>
                <a:spLocks noChangeShapeType="1"/>
              </p:cNvSpPr>
              <p:nvPr/>
            </p:nvSpPr>
            <p:spPr bwMode="auto">
              <a:xfrm flipH="1">
                <a:off x="3792" y="302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Line 74"/>
              <p:cNvSpPr>
                <a:spLocks noChangeShapeType="1"/>
              </p:cNvSpPr>
              <p:nvPr/>
            </p:nvSpPr>
            <p:spPr bwMode="auto">
              <a:xfrm>
                <a:off x="4080" y="302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Line 75"/>
              <p:cNvSpPr>
                <a:spLocks noChangeShapeType="1"/>
              </p:cNvSpPr>
              <p:nvPr/>
            </p:nvSpPr>
            <p:spPr bwMode="auto">
              <a:xfrm flipH="1">
                <a:off x="4080" y="302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Line 76"/>
              <p:cNvSpPr>
                <a:spLocks noChangeShapeType="1"/>
              </p:cNvSpPr>
              <p:nvPr/>
            </p:nvSpPr>
            <p:spPr bwMode="auto">
              <a:xfrm>
                <a:off x="4368" y="302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Line 77"/>
              <p:cNvSpPr>
                <a:spLocks noChangeShapeType="1"/>
              </p:cNvSpPr>
              <p:nvPr/>
            </p:nvSpPr>
            <p:spPr bwMode="auto">
              <a:xfrm flipH="1">
                <a:off x="4368" y="302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Line 78"/>
              <p:cNvSpPr>
                <a:spLocks noChangeShapeType="1"/>
              </p:cNvSpPr>
              <p:nvPr/>
            </p:nvSpPr>
            <p:spPr bwMode="auto">
              <a:xfrm>
                <a:off x="4656" y="302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Line 79"/>
              <p:cNvSpPr>
                <a:spLocks noChangeShapeType="1"/>
              </p:cNvSpPr>
              <p:nvPr/>
            </p:nvSpPr>
            <p:spPr bwMode="auto">
              <a:xfrm flipH="1">
                <a:off x="4656" y="302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Line 80"/>
              <p:cNvSpPr>
                <a:spLocks noChangeShapeType="1"/>
              </p:cNvSpPr>
              <p:nvPr/>
            </p:nvSpPr>
            <p:spPr bwMode="auto">
              <a:xfrm>
                <a:off x="4944" y="302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Line 81"/>
              <p:cNvSpPr>
                <a:spLocks noChangeShapeType="1"/>
              </p:cNvSpPr>
              <p:nvPr/>
            </p:nvSpPr>
            <p:spPr bwMode="auto">
              <a:xfrm flipH="1">
                <a:off x="4944" y="3024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Line 82"/>
              <p:cNvSpPr>
                <a:spLocks noChangeShapeType="1"/>
              </p:cNvSpPr>
              <p:nvPr/>
            </p:nvSpPr>
            <p:spPr bwMode="auto">
              <a:xfrm>
                <a:off x="3792" y="331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Line 83"/>
              <p:cNvSpPr>
                <a:spLocks noChangeShapeType="1"/>
              </p:cNvSpPr>
              <p:nvPr/>
            </p:nvSpPr>
            <p:spPr bwMode="auto">
              <a:xfrm flipH="1">
                <a:off x="3792" y="331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Line 84"/>
              <p:cNvSpPr>
                <a:spLocks noChangeShapeType="1"/>
              </p:cNvSpPr>
              <p:nvPr/>
            </p:nvSpPr>
            <p:spPr bwMode="auto">
              <a:xfrm>
                <a:off x="4080" y="331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Line 85"/>
              <p:cNvSpPr>
                <a:spLocks noChangeShapeType="1"/>
              </p:cNvSpPr>
              <p:nvPr/>
            </p:nvSpPr>
            <p:spPr bwMode="auto">
              <a:xfrm flipH="1">
                <a:off x="4080" y="331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" name="Line 86"/>
              <p:cNvSpPr>
                <a:spLocks noChangeShapeType="1"/>
              </p:cNvSpPr>
              <p:nvPr/>
            </p:nvSpPr>
            <p:spPr bwMode="auto">
              <a:xfrm>
                <a:off x="4368" y="331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Line 87"/>
              <p:cNvSpPr>
                <a:spLocks noChangeShapeType="1"/>
              </p:cNvSpPr>
              <p:nvPr/>
            </p:nvSpPr>
            <p:spPr bwMode="auto">
              <a:xfrm flipH="1">
                <a:off x="4368" y="331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Line 88"/>
              <p:cNvSpPr>
                <a:spLocks noChangeShapeType="1"/>
              </p:cNvSpPr>
              <p:nvPr/>
            </p:nvSpPr>
            <p:spPr bwMode="auto">
              <a:xfrm>
                <a:off x="4656" y="331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Line 89"/>
              <p:cNvSpPr>
                <a:spLocks noChangeShapeType="1"/>
              </p:cNvSpPr>
              <p:nvPr/>
            </p:nvSpPr>
            <p:spPr bwMode="auto">
              <a:xfrm flipH="1">
                <a:off x="4656" y="331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Line 90"/>
              <p:cNvSpPr>
                <a:spLocks noChangeShapeType="1"/>
              </p:cNvSpPr>
              <p:nvPr/>
            </p:nvSpPr>
            <p:spPr bwMode="auto">
              <a:xfrm>
                <a:off x="4944" y="331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Line 91"/>
              <p:cNvSpPr>
                <a:spLocks noChangeShapeType="1"/>
              </p:cNvSpPr>
              <p:nvPr/>
            </p:nvSpPr>
            <p:spPr bwMode="auto">
              <a:xfrm flipH="1">
                <a:off x="4944" y="3312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Line 92"/>
              <p:cNvSpPr>
                <a:spLocks noChangeShapeType="1"/>
              </p:cNvSpPr>
              <p:nvPr/>
            </p:nvSpPr>
            <p:spPr bwMode="auto">
              <a:xfrm>
                <a:off x="3792" y="360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Line 93"/>
              <p:cNvSpPr>
                <a:spLocks noChangeShapeType="1"/>
              </p:cNvSpPr>
              <p:nvPr/>
            </p:nvSpPr>
            <p:spPr bwMode="auto">
              <a:xfrm flipH="1">
                <a:off x="3792" y="360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Line 94"/>
              <p:cNvSpPr>
                <a:spLocks noChangeShapeType="1"/>
              </p:cNvSpPr>
              <p:nvPr/>
            </p:nvSpPr>
            <p:spPr bwMode="auto">
              <a:xfrm>
                <a:off x="4080" y="360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Line 95"/>
              <p:cNvSpPr>
                <a:spLocks noChangeShapeType="1"/>
              </p:cNvSpPr>
              <p:nvPr/>
            </p:nvSpPr>
            <p:spPr bwMode="auto">
              <a:xfrm flipH="1">
                <a:off x="4080" y="360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Line 96"/>
              <p:cNvSpPr>
                <a:spLocks noChangeShapeType="1"/>
              </p:cNvSpPr>
              <p:nvPr/>
            </p:nvSpPr>
            <p:spPr bwMode="auto">
              <a:xfrm>
                <a:off x="4368" y="360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Line 97"/>
              <p:cNvSpPr>
                <a:spLocks noChangeShapeType="1"/>
              </p:cNvSpPr>
              <p:nvPr/>
            </p:nvSpPr>
            <p:spPr bwMode="auto">
              <a:xfrm flipH="1">
                <a:off x="4368" y="360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Line 98"/>
              <p:cNvSpPr>
                <a:spLocks noChangeShapeType="1"/>
              </p:cNvSpPr>
              <p:nvPr/>
            </p:nvSpPr>
            <p:spPr bwMode="auto">
              <a:xfrm>
                <a:off x="4656" y="360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Line 99"/>
              <p:cNvSpPr>
                <a:spLocks noChangeShapeType="1"/>
              </p:cNvSpPr>
              <p:nvPr/>
            </p:nvSpPr>
            <p:spPr bwMode="auto">
              <a:xfrm flipH="1">
                <a:off x="4656" y="360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Line 100"/>
              <p:cNvSpPr>
                <a:spLocks noChangeShapeType="1"/>
              </p:cNvSpPr>
              <p:nvPr/>
            </p:nvSpPr>
            <p:spPr bwMode="auto">
              <a:xfrm>
                <a:off x="4944" y="360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Line 101"/>
              <p:cNvSpPr>
                <a:spLocks noChangeShapeType="1"/>
              </p:cNvSpPr>
              <p:nvPr/>
            </p:nvSpPr>
            <p:spPr bwMode="auto">
              <a:xfrm flipH="1">
                <a:off x="4944" y="360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38" name="Object 102"/>
            <p:cNvGraphicFramePr>
              <a:graphicFrameLocks noChangeAspect="1"/>
            </p:cNvGraphicFramePr>
            <p:nvPr/>
          </p:nvGraphicFramePr>
          <p:xfrm>
            <a:off x="919" y="3224"/>
            <a:ext cx="18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7" name="Equation" r:id="rId10" imgW="276157" imgH="371475" progId="Equation.DSMT4">
                    <p:embed/>
                  </p:oleObj>
                </mc:Choice>
                <mc:Fallback>
                  <p:oleObj name="Equation" r:id="rId10" imgW="276157" imgH="371475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9" y="3224"/>
                          <a:ext cx="184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" name="Line 103"/>
            <p:cNvSpPr>
              <a:spLocks noChangeShapeType="1"/>
            </p:cNvSpPr>
            <p:nvPr/>
          </p:nvSpPr>
          <p:spPr bwMode="auto">
            <a:xfrm flipV="1">
              <a:off x="2079" y="3659"/>
              <a:ext cx="111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Oval 104"/>
            <p:cNvSpPr>
              <a:spLocks noChangeArrowheads="1"/>
            </p:cNvSpPr>
            <p:nvPr/>
          </p:nvSpPr>
          <p:spPr bwMode="auto">
            <a:xfrm>
              <a:off x="1191" y="3518"/>
              <a:ext cx="224" cy="23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ea typeface="楷体_GB2312" pitchFamily="49" charset="-122"/>
                </a:rPr>
                <a:t>G</a:t>
              </a:r>
            </a:p>
          </p:txBody>
        </p:sp>
        <p:sp>
          <p:nvSpPr>
            <p:cNvPr id="41" name="Line 105"/>
            <p:cNvSpPr>
              <a:spLocks noChangeShapeType="1"/>
            </p:cNvSpPr>
            <p:nvPr/>
          </p:nvSpPr>
          <p:spPr bwMode="auto">
            <a:xfrm flipH="1">
              <a:off x="1880" y="3573"/>
              <a:ext cx="1" cy="17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2" name="AutoShape 106"/>
          <p:cNvSpPr>
            <a:spLocks noChangeArrowheads="1"/>
          </p:cNvSpPr>
          <p:nvPr/>
        </p:nvSpPr>
        <p:spPr bwMode="auto">
          <a:xfrm rot="16200000" flipH="1">
            <a:off x="9272451" y="2990142"/>
            <a:ext cx="1425575" cy="1362075"/>
          </a:xfrm>
          <a:custGeom>
            <a:avLst/>
            <a:gdLst>
              <a:gd name="T0" fmla="*/ 2147483647 w 21600"/>
              <a:gd name="T1" fmla="*/ 0 h 21600"/>
              <a:gd name="T2" fmla="*/ 107519704 w 21600"/>
              <a:gd name="T3" fmla="*/ 2147483647 h 21600"/>
              <a:gd name="T4" fmla="*/ 2147483647 w 21600"/>
              <a:gd name="T5" fmla="*/ 187310284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879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748" y="10947"/>
                </a:moveTo>
                <a:cubicBezTo>
                  <a:pt x="747" y="10898"/>
                  <a:pt x="747" y="10849"/>
                  <a:pt x="747" y="10800"/>
                </a:cubicBezTo>
                <a:cubicBezTo>
                  <a:pt x="747" y="5247"/>
                  <a:pt x="5247" y="747"/>
                  <a:pt x="10800" y="747"/>
                </a:cubicBezTo>
                <a:cubicBezTo>
                  <a:pt x="16352" y="747"/>
                  <a:pt x="20853" y="5247"/>
                  <a:pt x="20853" y="10800"/>
                </a:cubicBezTo>
                <a:cubicBezTo>
                  <a:pt x="20853" y="10849"/>
                  <a:pt x="20852" y="10898"/>
                  <a:pt x="20851" y="10947"/>
                </a:cubicBezTo>
                <a:lnTo>
                  <a:pt x="21598" y="10957"/>
                </a:lnTo>
                <a:cubicBezTo>
                  <a:pt x="21599" y="10905"/>
                  <a:pt x="21600" y="10852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0852"/>
                  <a:pt x="0" y="10905"/>
                  <a:pt x="1" y="10957"/>
                </a:cubicBezTo>
                <a:lnTo>
                  <a:pt x="748" y="10947"/>
                </a:lnTo>
                <a:close/>
              </a:path>
            </a:pathLst>
          </a:custGeom>
          <a:solidFill>
            <a:srgbClr val="FFFF00"/>
          </a:solidFill>
          <a:ln w="9525">
            <a:round/>
            <a:headEnd/>
            <a:tailEnd/>
          </a:ln>
          <a:scene3d>
            <a:camera prst="legacyObliqueTopRight">
              <a:rot lat="20999994" lon="3000000" rev="0"/>
            </a:camera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F9900"/>
            </a:extrusionClr>
            <a:contourClr>
              <a:srgbClr val="FFFF00"/>
            </a:contour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grpSp>
        <p:nvGrpSpPr>
          <p:cNvPr id="83" name="Group 107"/>
          <p:cNvGrpSpPr>
            <a:grpSpLocks/>
          </p:cNvGrpSpPr>
          <p:nvPr/>
        </p:nvGrpSpPr>
        <p:grpSpPr bwMode="auto">
          <a:xfrm>
            <a:off x="7356339" y="2898067"/>
            <a:ext cx="4140200" cy="1535112"/>
            <a:chOff x="979" y="3158"/>
            <a:chExt cx="2754" cy="1007"/>
          </a:xfrm>
        </p:grpSpPr>
        <p:sp>
          <p:nvSpPr>
            <p:cNvPr id="84" name="Line 108"/>
            <p:cNvSpPr>
              <a:spLocks noChangeShapeType="1"/>
            </p:cNvSpPr>
            <p:nvPr/>
          </p:nvSpPr>
          <p:spPr bwMode="auto">
            <a:xfrm rot="10800000" flipV="1">
              <a:off x="979" y="3655"/>
              <a:ext cx="2089" cy="1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Arc 109"/>
            <p:cNvSpPr>
              <a:spLocks/>
            </p:cNvSpPr>
            <p:nvPr/>
          </p:nvSpPr>
          <p:spPr bwMode="auto">
            <a:xfrm rot="10800000">
              <a:off x="1163" y="3683"/>
              <a:ext cx="2032" cy="482"/>
            </a:xfrm>
            <a:custGeom>
              <a:avLst/>
              <a:gdLst>
                <a:gd name="T0" fmla="*/ 14 w 24622"/>
                <a:gd name="T1" fmla="*/ 0 h 21600"/>
                <a:gd name="T2" fmla="*/ 0 w 24622"/>
                <a:gd name="T3" fmla="*/ 0 h 21600"/>
                <a:gd name="T4" fmla="*/ 11 w 24622"/>
                <a:gd name="T5" fmla="*/ 0 h 21600"/>
                <a:gd name="T6" fmla="*/ 0 60000 65536"/>
                <a:gd name="T7" fmla="*/ 0 60000 65536"/>
                <a:gd name="T8" fmla="*/ 0 60000 65536"/>
                <a:gd name="T9" fmla="*/ 0 w 24622"/>
                <a:gd name="T10" fmla="*/ 0 h 21600"/>
                <a:gd name="T11" fmla="*/ 24622 w 24622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622" h="21600" fill="none" extrusionOk="0">
                  <a:moveTo>
                    <a:pt x="24621" y="20975"/>
                  </a:moveTo>
                  <a:cubicBezTo>
                    <a:pt x="22934" y="21390"/>
                    <a:pt x="21204" y="21599"/>
                    <a:pt x="19467" y="21600"/>
                  </a:cubicBezTo>
                  <a:cubicBezTo>
                    <a:pt x="11164" y="21600"/>
                    <a:pt x="3596" y="16841"/>
                    <a:pt x="-1" y="9358"/>
                  </a:cubicBezTo>
                </a:path>
                <a:path w="24622" h="21600" stroke="0" extrusionOk="0">
                  <a:moveTo>
                    <a:pt x="24621" y="20975"/>
                  </a:moveTo>
                  <a:cubicBezTo>
                    <a:pt x="22934" y="21390"/>
                    <a:pt x="21204" y="21599"/>
                    <a:pt x="19467" y="21600"/>
                  </a:cubicBezTo>
                  <a:cubicBezTo>
                    <a:pt x="11164" y="21600"/>
                    <a:pt x="3596" y="16841"/>
                    <a:pt x="-1" y="9358"/>
                  </a:cubicBezTo>
                  <a:lnTo>
                    <a:pt x="19467" y="0"/>
                  </a:lnTo>
                  <a:lnTo>
                    <a:pt x="24621" y="20975"/>
                  </a:lnTo>
                  <a:close/>
                </a:path>
              </a:pathLst>
            </a:custGeom>
            <a:noFill/>
            <a:ln w="38100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" name="Arc 110"/>
            <p:cNvSpPr>
              <a:spLocks/>
            </p:cNvSpPr>
            <p:nvPr/>
          </p:nvSpPr>
          <p:spPr bwMode="auto">
            <a:xfrm rot="10800000">
              <a:off x="1154" y="3702"/>
              <a:ext cx="1906" cy="451"/>
            </a:xfrm>
            <a:custGeom>
              <a:avLst/>
              <a:gdLst>
                <a:gd name="T0" fmla="*/ 9 w 28358"/>
                <a:gd name="T1" fmla="*/ 0 h 21600"/>
                <a:gd name="T2" fmla="*/ 0 w 28358"/>
                <a:gd name="T3" fmla="*/ 0 h 21600"/>
                <a:gd name="T4" fmla="*/ 6 w 283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8358"/>
                <a:gd name="T10" fmla="*/ 0 h 21600"/>
                <a:gd name="T11" fmla="*/ 28358 w 283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358" h="21600" fill="none" extrusionOk="0">
                  <a:moveTo>
                    <a:pt x="28358" y="20399"/>
                  </a:moveTo>
                  <a:cubicBezTo>
                    <a:pt x="26074" y="21194"/>
                    <a:pt x="23674" y="21599"/>
                    <a:pt x="21257" y="21600"/>
                  </a:cubicBezTo>
                  <a:cubicBezTo>
                    <a:pt x="10806" y="21600"/>
                    <a:pt x="1854" y="14117"/>
                    <a:pt x="-1" y="3833"/>
                  </a:cubicBezTo>
                </a:path>
                <a:path w="28358" h="21600" stroke="0" extrusionOk="0">
                  <a:moveTo>
                    <a:pt x="28358" y="20399"/>
                  </a:moveTo>
                  <a:cubicBezTo>
                    <a:pt x="26074" y="21194"/>
                    <a:pt x="23674" y="21599"/>
                    <a:pt x="21257" y="21600"/>
                  </a:cubicBezTo>
                  <a:cubicBezTo>
                    <a:pt x="10806" y="21600"/>
                    <a:pt x="1854" y="14117"/>
                    <a:pt x="-1" y="3833"/>
                  </a:cubicBezTo>
                  <a:lnTo>
                    <a:pt x="21257" y="0"/>
                  </a:lnTo>
                  <a:lnTo>
                    <a:pt x="28358" y="20399"/>
                  </a:lnTo>
                  <a:close/>
                </a:path>
              </a:pathLst>
            </a:custGeom>
            <a:noFill/>
            <a:ln w="38100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" name="Arc 111"/>
            <p:cNvSpPr>
              <a:spLocks/>
            </p:cNvSpPr>
            <p:nvPr/>
          </p:nvSpPr>
          <p:spPr bwMode="auto">
            <a:xfrm rot="10800000" flipV="1">
              <a:off x="1166" y="3158"/>
              <a:ext cx="1821" cy="453"/>
            </a:xfrm>
            <a:custGeom>
              <a:avLst/>
              <a:gdLst>
                <a:gd name="T0" fmla="*/ 8 w 28109"/>
                <a:gd name="T1" fmla="*/ 0 h 21600"/>
                <a:gd name="T2" fmla="*/ 0 w 28109"/>
                <a:gd name="T3" fmla="*/ 0 h 21600"/>
                <a:gd name="T4" fmla="*/ 6 w 28109"/>
                <a:gd name="T5" fmla="*/ 0 h 21600"/>
                <a:gd name="T6" fmla="*/ 0 60000 65536"/>
                <a:gd name="T7" fmla="*/ 0 60000 65536"/>
                <a:gd name="T8" fmla="*/ 0 60000 65536"/>
                <a:gd name="T9" fmla="*/ 0 w 28109"/>
                <a:gd name="T10" fmla="*/ 0 h 21600"/>
                <a:gd name="T11" fmla="*/ 28109 w 2810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109" h="21600" fill="none" extrusionOk="0">
                  <a:moveTo>
                    <a:pt x="28108" y="20419"/>
                  </a:moveTo>
                  <a:cubicBezTo>
                    <a:pt x="25843" y="21201"/>
                    <a:pt x="23463" y="21599"/>
                    <a:pt x="21067" y="21600"/>
                  </a:cubicBezTo>
                  <a:cubicBezTo>
                    <a:pt x="10975" y="21600"/>
                    <a:pt x="2228" y="14612"/>
                    <a:pt x="0" y="4769"/>
                  </a:cubicBezTo>
                </a:path>
                <a:path w="28109" h="21600" stroke="0" extrusionOk="0">
                  <a:moveTo>
                    <a:pt x="28108" y="20419"/>
                  </a:moveTo>
                  <a:cubicBezTo>
                    <a:pt x="25843" y="21201"/>
                    <a:pt x="23463" y="21599"/>
                    <a:pt x="21067" y="21600"/>
                  </a:cubicBezTo>
                  <a:cubicBezTo>
                    <a:pt x="10975" y="21600"/>
                    <a:pt x="2228" y="14612"/>
                    <a:pt x="0" y="4769"/>
                  </a:cubicBezTo>
                  <a:lnTo>
                    <a:pt x="21067" y="0"/>
                  </a:lnTo>
                  <a:lnTo>
                    <a:pt x="28108" y="20419"/>
                  </a:lnTo>
                  <a:close/>
                </a:path>
              </a:pathLst>
            </a:custGeom>
            <a:noFill/>
            <a:ln w="38100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" name="Line 112"/>
            <p:cNvSpPr>
              <a:spLocks noChangeShapeType="1"/>
            </p:cNvSpPr>
            <p:nvPr/>
          </p:nvSpPr>
          <p:spPr bwMode="auto">
            <a:xfrm rot="10800000">
              <a:off x="3393" y="3837"/>
              <a:ext cx="60" cy="8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Line 113"/>
            <p:cNvSpPr>
              <a:spLocks noChangeShapeType="1"/>
            </p:cNvSpPr>
            <p:nvPr/>
          </p:nvSpPr>
          <p:spPr bwMode="auto">
            <a:xfrm rot="10800000" flipV="1">
              <a:off x="3376" y="3471"/>
              <a:ext cx="71" cy="12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Line 114"/>
            <p:cNvSpPr>
              <a:spLocks noChangeShapeType="1"/>
            </p:cNvSpPr>
            <p:nvPr/>
          </p:nvSpPr>
          <p:spPr bwMode="auto">
            <a:xfrm rot="10800000" flipV="1">
              <a:off x="3099" y="3342"/>
              <a:ext cx="47" cy="25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Line 115"/>
            <p:cNvSpPr>
              <a:spLocks noChangeShapeType="1"/>
            </p:cNvSpPr>
            <p:nvPr/>
          </p:nvSpPr>
          <p:spPr bwMode="auto">
            <a:xfrm rot="10800000" flipH="1">
              <a:off x="2911" y="3277"/>
              <a:ext cx="69" cy="60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Line 116"/>
            <p:cNvSpPr>
              <a:spLocks noChangeShapeType="1"/>
            </p:cNvSpPr>
            <p:nvPr/>
          </p:nvSpPr>
          <p:spPr bwMode="auto">
            <a:xfrm rot="10800000" flipH="1">
              <a:off x="2678" y="3289"/>
              <a:ext cx="37" cy="52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Line 117"/>
            <p:cNvSpPr>
              <a:spLocks noChangeShapeType="1"/>
            </p:cNvSpPr>
            <p:nvPr/>
          </p:nvSpPr>
          <p:spPr bwMode="auto">
            <a:xfrm rot="10800000" flipH="1" flipV="1">
              <a:off x="2719" y="3980"/>
              <a:ext cx="41" cy="68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Line 118"/>
            <p:cNvSpPr>
              <a:spLocks noChangeShapeType="1"/>
            </p:cNvSpPr>
            <p:nvPr/>
          </p:nvSpPr>
          <p:spPr bwMode="auto">
            <a:xfrm rot="10800000" flipH="1">
              <a:off x="2422" y="3313"/>
              <a:ext cx="37" cy="48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Line 119"/>
            <p:cNvSpPr>
              <a:spLocks noChangeShapeType="1"/>
            </p:cNvSpPr>
            <p:nvPr/>
          </p:nvSpPr>
          <p:spPr bwMode="auto">
            <a:xfrm rot="10800000" flipH="1" flipV="1">
              <a:off x="2464" y="3975"/>
              <a:ext cx="24" cy="65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Arc 120"/>
            <p:cNvSpPr>
              <a:spLocks/>
            </p:cNvSpPr>
            <p:nvPr/>
          </p:nvSpPr>
          <p:spPr bwMode="auto">
            <a:xfrm rot="10800000">
              <a:off x="1165" y="3671"/>
              <a:ext cx="2296" cy="424"/>
            </a:xfrm>
            <a:custGeom>
              <a:avLst/>
              <a:gdLst>
                <a:gd name="T0" fmla="*/ 25 w 21918"/>
                <a:gd name="T1" fmla="*/ 0 h 21600"/>
                <a:gd name="T2" fmla="*/ 0 w 21918"/>
                <a:gd name="T3" fmla="*/ 0 h 21600"/>
                <a:gd name="T4" fmla="*/ 20 w 21918"/>
                <a:gd name="T5" fmla="*/ 0 h 21600"/>
                <a:gd name="T6" fmla="*/ 0 60000 65536"/>
                <a:gd name="T7" fmla="*/ 0 60000 65536"/>
                <a:gd name="T8" fmla="*/ 0 60000 65536"/>
                <a:gd name="T9" fmla="*/ 0 w 21918"/>
                <a:gd name="T10" fmla="*/ 0 h 21600"/>
                <a:gd name="T11" fmla="*/ 21918 w 2191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918" h="21600" fill="none" extrusionOk="0">
                  <a:moveTo>
                    <a:pt x="21917" y="21158"/>
                  </a:moveTo>
                  <a:cubicBezTo>
                    <a:pt x="20488" y="21452"/>
                    <a:pt x="19032" y="21599"/>
                    <a:pt x="17573" y="21600"/>
                  </a:cubicBezTo>
                  <a:cubicBezTo>
                    <a:pt x="10599" y="21600"/>
                    <a:pt x="4055" y="18233"/>
                    <a:pt x="0" y="12559"/>
                  </a:cubicBezTo>
                </a:path>
                <a:path w="21918" h="21600" stroke="0" extrusionOk="0">
                  <a:moveTo>
                    <a:pt x="21917" y="21158"/>
                  </a:moveTo>
                  <a:cubicBezTo>
                    <a:pt x="20488" y="21452"/>
                    <a:pt x="19032" y="21599"/>
                    <a:pt x="17573" y="21600"/>
                  </a:cubicBezTo>
                  <a:cubicBezTo>
                    <a:pt x="10599" y="21600"/>
                    <a:pt x="4055" y="18233"/>
                    <a:pt x="0" y="12559"/>
                  </a:cubicBezTo>
                  <a:lnTo>
                    <a:pt x="17573" y="0"/>
                  </a:lnTo>
                  <a:lnTo>
                    <a:pt x="21917" y="21158"/>
                  </a:lnTo>
                  <a:close/>
                </a:path>
              </a:pathLst>
            </a:custGeom>
            <a:noFill/>
            <a:ln w="38100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" name="Arc 121"/>
            <p:cNvSpPr>
              <a:spLocks/>
            </p:cNvSpPr>
            <p:nvPr/>
          </p:nvSpPr>
          <p:spPr bwMode="auto">
            <a:xfrm rot="10800000">
              <a:off x="1313" y="3724"/>
              <a:ext cx="1445" cy="352"/>
            </a:xfrm>
            <a:custGeom>
              <a:avLst/>
              <a:gdLst>
                <a:gd name="T0" fmla="*/ 4 w 29097"/>
                <a:gd name="T1" fmla="*/ 0 h 21600"/>
                <a:gd name="T2" fmla="*/ 0 w 29097"/>
                <a:gd name="T3" fmla="*/ 0 h 21600"/>
                <a:gd name="T4" fmla="*/ 3 w 29097"/>
                <a:gd name="T5" fmla="*/ 0 h 21600"/>
                <a:gd name="T6" fmla="*/ 0 60000 65536"/>
                <a:gd name="T7" fmla="*/ 0 60000 65536"/>
                <a:gd name="T8" fmla="*/ 0 60000 65536"/>
                <a:gd name="T9" fmla="*/ 0 w 29097"/>
                <a:gd name="T10" fmla="*/ 0 h 21600"/>
                <a:gd name="T11" fmla="*/ 29097 w 29097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097" h="21600" fill="none" extrusionOk="0">
                  <a:moveTo>
                    <a:pt x="29096" y="20242"/>
                  </a:moveTo>
                  <a:cubicBezTo>
                    <a:pt x="26685" y="21140"/>
                    <a:pt x="24133" y="21599"/>
                    <a:pt x="21561" y="21600"/>
                  </a:cubicBezTo>
                  <a:cubicBezTo>
                    <a:pt x="10137" y="21600"/>
                    <a:pt x="689" y="12705"/>
                    <a:pt x="0" y="1302"/>
                  </a:cubicBezTo>
                </a:path>
                <a:path w="29097" h="21600" stroke="0" extrusionOk="0">
                  <a:moveTo>
                    <a:pt x="29096" y="20242"/>
                  </a:moveTo>
                  <a:cubicBezTo>
                    <a:pt x="26685" y="21140"/>
                    <a:pt x="24133" y="21599"/>
                    <a:pt x="21561" y="21600"/>
                  </a:cubicBezTo>
                  <a:cubicBezTo>
                    <a:pt x="10137" y="21600"/>
                    <a:pt x="689" y="12705"/>
                    <a:pt x="0" y="1302"/>
                  </a:cubicBezTo>
                  <a:lnTo>
                    <a:pt x="21561" y="0"/>
                  </a:lnTo>
                  <a:lnTo>
                    <a:pt x="29096" y="20242"/>
                  </a:lnTo>
                  <a:close/>
                </a:path>
              </a:pathLst>
            </a:custGeom>
            <a:noFill/>
            <a:ln w="38100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" name="Arc 122"/>
            <p:cNvSpPr>
              <a:spLocks/>
            </p:cNvSpPr>
            <p:nvPr/>
          </p:nvSpPr>
          <p:spPr bwMode="auto">
            <a:xfrm rot="10800000">
              <a:off x="1387" y="3732"/>
              <a:ext cx="1094" cy="314"/>
            </a:xfrm>
            <a:custGeom>
              <a:avLst/>
              <a:gdLst>
                <a:gd name="T0" fmla="*/ 2 w 26781"/>
                <a:gd name="T1" fmla="*/ 0 h 21600"/>
                <a:gd name="T2" fmla="*/ 0 w 26781"/>
                <a:gd name="T3" fmla="*/ 0 h 21600"/>
                <a:gd name="T4" fmla="*/ 1 w 26781"/>
                <a:gd name="T5" fmla="*/ 0 h 21600"/>
                <a:gd name="T6" fmla="*/ 0 60000 65536"/>
                <a:gd name="T7" fmla="*/ 0 60000 65536"/>
                <a:gd name="T8" fmla="*/ 0 60000 65536"/>
                <a:gd name="T9" fmla="*/ 0 w 26781"/>
                <a:gd name="T10" fmla="*/ 0 h 21600"/>
                <a:gd name="T11" fmla="*/ 26781 w 2678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781" h="21600" fill="none" extrusionOk="0">
                  <a:moveTo>
                    <a:pt x="26781" y="20967"/>
                  </a:moveTo>
                  <a:cubicBezTo>
                    <a:pt x="25083" y="21387"/>
                    <a:pt x="23340" y="21599"/>
                    <a:pt x="21591" y="21600"/>
                  </a:cubicBezTo>
                  <a:cubicBezTo>
                    <a:pt x="9898" y="21600"/>
                    <a:pt x="329" y="12296"/>
                    <a:pt x="-1" y="609"/>
                  </a:cubicBezTo>
                </a:path>
                <a:path w="26781" h="21600" stroke="0" extrusionOk="0">
                  <a:moveTo>
                    <a:pt x="26781" y="20967"/>
                  </a:moveTo>
                  <a:cubicBezTo>
                    <a:pt x="25083" y="21387"/>
                    <a:pt x="23340" y="21599"/>
                    <a:pt x="21591" y="21600"/>
                  </a:cubicBezTo>
                  <a:cubicBezTo>
                    <a:pt x="9898" y="21600"/>
                    <a:pt x="329" y="12296"/>
                    <a:pt x="-1" y="609"/>
                  </a:cubicBezTo>
                  <a:lnTo>
                    <a:pt x="21591" y="0"/>
                  </a:lnTo>
                  <a:lnTo>
                    <a:pt x="26781" y="20967"/>
                  </a:lnTo>
                  <a:close/>
                </a:path>
              </a:pathLst>
            </a:custGeom>
            <a:noFill/>
            <a:ln w="38100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" name="Arc 123"/>
            <p:cNvSpPr>
              <a:spLocks/>
            </p:cNvSpPr>
            <p:nvPr/>
          </p:nvSpPr>
          <p:spPr bwMode="auto">
            <a:xfrm rot="10800000" flipV="1">
              <a:off x="1163" y="3195"/>
              <a:ext cx="2277" cy="448"/>
            </a:xfrm>
            <a:custGeom>
              <a:avLst/>
              <a:gdLst>
                <a:gd name="T0" fmla="*/ 25 w 21716"/>
                <a:gd name="T1" fmla="*/ 0 h 21600"/>
                <a:gd name="T2" fmla="*/ 0 w 21716"/>
                <a:gd name="T3" fmla="*/ 0 h 21600"/>
                <a:gd name="T4" fmla="*/ 20 w 21716"/>
                <a:gd name="T5" fmla="*/ 0 h 21600"/>
                <a:gd name="T6" fmla="*/ 0 60000 65536"/>
                <a:gd name="T7" fmla="*/ 0 60000 65536"/>
                <a:gd name="T8" fmla="*/ 0 60000 65536"/>
                <a:gd name="T9" fmla="*/ 0 w 21716"/>
                <a:gd name="T10" fmla="*/ 0 h 21600"/>
                <a:gd name="T11" fmla="*/ 21716 w 2171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16" h="21600" fill="none" extrusionOk="0">
                  <a:moveTo>
                    <a:pt x="21716" y="21157"/>
                  </a:moveTo>
                  <a:cubicBezTo>
                    <a:pt x="20284" y="21451"/>
                    <a:pt x="18825" y="21599"/>
                    <a:pt x="17364" y="21600"/>
                  </a:cubicBezTo>
                  <a:cubicBezTo>
                    <a:pt x="10515" y="21600"/>
                    <a:pt x="4073" y="18352"/>
                    <a:pt x="-1" y="12847"/>
                  </a:cubicBezTo>
                </a:path>
                <a:path w="21716" h="21600" stroke="0" extrusionOk="0">
                  <a:moveTo>
                    <a:pt x="21716" y="21157"/>
                  </a:moveTo>
                  <a:cubicBezTo>
                    <a:pt x="20284" y="21451"/>
                    <a:pt x="18825" y="21599"/>
                    <a:pt x="17364" y="21600"/>
                  </a:cubicBezTo>
                  <a:cubicBezTo>
                    <a:pt x="10515" y="21600"/>
                    <a:pt x="4073" y="18352"/>
                    <a:pt x="-1" y="12847"/>
                  </a:cubicBezTo>
                  <a:lnTo>
                    <a:pt x="17364" y="0"/>
                  </a:lnTo>
                  <a:lnTo>
                    <a:pt x="21716" y="21157"/>
                  </a:lnTo>
                  <a:close/>
                </a:path>
              </a:pathLst>
            </a:custGeom>
            <a:noFill/>
            <a:ln w="38100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" name="Arc 124"/>
            <p:cNvSpPr>
              <a:spLocks/>
            </p:cNvSpPr>
            <p:nvPr/>
          </p:nvSpPr>
          <p:spPr bwMode="auto">
            <a:xfrm rot="10800000" flipV="1">
              <a:off x="1173" y="3223"/>
              <a:ext cx="1977" cy="406"/>
            </a:xfrm>
            <a:custGeom>
              <a:avLst/>
              <a:gdLst>
                <a:gd name="T0" fmla="*/ 11 w 26297"/>
                <a:gd name="T1" fmla="*/ 0 h 21600"/>
                <a:gd name="T2" fmla="*/ 0 w 26297"/>
                <a:gd name="T3" fmla="*/ 0 h 21600"/>
                <a:gd name="T4" fmla="*/ 9 w 26297"/>
                <a:gd name="T5" fmla="*/ 0 h 21600"/>
                <a:gd name="T6" fmla="*/ 0 60000 65536"/>
                <a:gd name="T7" fmla="*/ 0 60000 65536"/>
                <a:gd name="T8" fmla="*/ 0 60000 65536"/>
                <a:gd name="T9" fmla="*/ 0 w 26297"/>
                <a:gd name="T10" fmla="*/ 0 h 21600"/>
                <a:gd name="T11" fmla="*/ 26297 w 26297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297" h="21600" fill="none" extrusionOk="0">
                  <a:moveTo>
                    <a:pt x="26297" y="20892"/>
                  </a:moveTo>
                  <a:cubicBezTo>
                    <a:pt x="24506" y="21362"/>
                    <a:pt x="22663" y="21599"/>
                    <a:pt x="20813" y="21600"/>
                  </a:cubicBezTo>
                  <a:cubicBezTo>
                    <a:pt x="11108" y="21600"/>
                    <a:pt x="2595" y="15128"/>
                    <a:pt x="0" y="5777"/>
                  </a:cubicBezTo>
                </a:path>
                <a:path w="26297" h="21600" stroke="0" extrusionOk="0">
                  <a:moveTo>
                    <a:pt x="26297" y="20892"/>
                  </a:moveTo>
                  <a:cubicBezTo>
                    <a:pt x="24506" y="21362"/>
                    <a:pt x="22663" y="21599"/>
                    <a:pt x="20813" y="21600"/>
                  </a:cubicBezTo>
                  <a:cubicBezTo>
                    <a:pt x="11108" y="21600"/>
                    <a:pt x="2595" y="15128"/>
                    <a:pt x="0" y="5777"/>
                  </a:cubicBezTo>
                  <a:lnTo>
                    <a:pt x="20813" y="0"/>
                  </a:lnTo>
                  <a:lnTo>
                    <a:pt x="26297" y="20892"/>
                  </a:lnTo>
                  <a:close/>
                </a:path>
              </a:pathLst>
            </a:custGeom>
            <a:noFill/>
            <a:ln w="38100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" name="Arc 125"/>
            <p:cNvSpPr>
              <a:spLocks/>
            </p:cNvSpPr>
            <p:nvPr/>
          </p:nvSpPr>
          <p:spPr bwMode="auto">
            <a:xfrm rot="10800000" flipV="1">
              <a:off x="1309" y="3231"/>
              <a:ext cx="1407" cy="362"/>
            </a:xfrm>
            <a:custGeom>
              <a:avLst/>
              <a:gdLst>
                <a:gd name="T0" fmla="*/ 3 w 28770"/>
                <a:gd name="T1" fmla="*/ 0 h 21600"/>
                <a:gd name="T2" fmla="*/ 0 w 28770"/>
                <a:gd name="T3" fmla="*/ 0 h 21600"/>
                <a:gd name="T4" fmla="*/ 2 w 28770"/>
                <a:gd name="T5" fmla="*/ 0 h 21600"/>
                <a:gd name="T6" fmla="*/ 0 60000 65536"/>
                <a:gd name="T7" fmla="*/ 0 60000 65536"/>
                <a:gd name="T8" fmla="*/ 0 60000 65536"/>
                <a:gd name="T9" fmla="*/ 0 w 28770"/>
                <a:gd name="T10" fmla="*/ 0 h 21600"/>
                <a:gd name="T11" fmla="*/ 28770 w 2877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770" h="21600" fill="none" extrusionOk="0">
                  <a:moveTo>
                    <a:pt x="28770" y="20316"/>
                  </a:moveTo>
                  <a:cubicBezTo>
                    <a:pt x="26417" y="21165"/>
                    <a:pt x="23935" y="21599"/>
                    <a:pt x="21434" y="21600"/>
                  </a:cubicBezTo>
                  <a:cubicBezTo>
                    <a:pt x="10539" y="21600"/>
                    <a:pt x="1349" y="13486"/>
                    <a:pt x="0" y="2674"/>
                  </a:cubicBezTo>
                </a:path>
                <a:path w="28770" h="21600" stroke="0" extrusionOk="0">
                  <a:moveTo>
                    <a:pt x="28770" y="20316"/>
                  </a:moveTo>
                  <a:cubicBezTo>
                    <a:pt x="26417" y="21165"/>
                    <a:pt x="23935" y="21599"/>
                    <a:pt x="21434" y="21600"/>
                  </a:cubicBezTo>
                  <a:cubicBezTo>
                    <a:pt x="10539" y="21600"/>
                    <a:pt x="1349" y="13486"/>
                    <a:pt x="0" y="2674"/>
                  </a:cubicBezTo>
                  <a:lnTo>
                    <a:pt x="21434" y="0"/>
                  </a:lnTo>
                  <a:lnTo>
                    <a:pt x="28770" y="20316"/>
                  </a:lnTo>
                  <a:close/>
                </a:path>
              </a:pathLst>
            </a:custGeom>
            <a:noFill/>
            <a:ln w="38100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" name="Arc 126"/>
            <p:cNvSpPr>
              <a:spLocks/>
            </p:cNvSpPr>
            <p:nvPr/>
          </p:nvSpPr>
          <p:spPr bwMode="auto">
            <a:xfrm rot="10800000" flipV="1">
              <a:off x="1343" y="3261"/>
              <a:ext cx="1120" cy="322"/>
            </a:xfrm>
            <a:custGeom>
              <a:avLst/>
              <a:gdLst>
                <a:gd name="T0" fmla="*/ 2 w 25263"/>
                <a:gd name="T1" fmla="*/ 0 h 21600"/>
                <a:gd name="T2" fmla="*/ 0 w 25263"/>
                <a:gd name="T3" fmla="*/ 0 h 21600"/>
                <a:gd name="T4" fmla="*/ 2 w 25263"/>
                <a:gd name="T5" fmla="*/ 0 h 21600"/>
                <a:gd name="T6" fmla="*/ 0 60000 65536"/>
                <a:gd name="T7" fmla="*/ 0 60000 65536"/>
                <a:gd name="T8" fmla="*/ 0 60000 65536"/>
                <a:gd name="T9" fmla="*/ 0 w 25263"/>
                <a:gd name="T10" fmla="*/ 0 h 21600"/>
                <a:gd name="T11" fmla="*/ 25263 w 2526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63" h="21600" fill="none" extrusionOk="0">
                  <a:moveTo>
                    <a:pt x="25263" y="21263"/>
                  </a:moveTo>
                  <a:cubicBezTo>
                    <a:pt x="24009" y="21487"/>
                    <a:pt x="22738" y="21599"/>
                    <a:pt x="21465" y="21600"/>
                  </a:cubicBezTo>
                  <a:cubicBezTo>
                    <a:pt x="10469" y="21600"/>
                    <a:pt x="1229" y="13340"/>
                    <a:pt x="0" y="2413"/>
                  </a:cubicBezTo>
                </a:path>
                <a:path w="25263" h="21600" stroke="0" extrusionOk="0">
                  <a:moveTo>
                    <a:pt x="25263" y="21263"/>
                  </a:moveTo>
                  <a:cubicBezTo>
                    <a:pt x="24009" y="21487"/>
                    <a:pt x="22738" y="21599"/>
                    <a:pt x="21465" y="21600"/>
                  </a:cubicBezTo>
                  <a:cubicBezTo>
                    <a:pt x="10469" y="21600"/>
                    <a:pt x="1229" y="13340"/>
                    <a:pt x="0" y="2413"/>
                  </a:cubicBezTo>
                  <a:lnTo>
                    <a:pt x="21465" y="0"/>
                  </a:lnTo>
                  <a:lnTo>
                    <a:pt x="25263" y="21263"/>
                  </a:lnTo>
                  <a:close/>
                </a:path>
              </a:pathLst>
            </a:custGeom>
            <a:noFill/>
            <a:ln w="38100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" name="Line 127"/>
            <p:cNvSpPr>
              <a:spLocks noChangeShapeType="1"/>
            </p:cNvSpPr>
            <p:nvPr/>
          </p:nvSpPr>
          <p:spPr bwMode="auto">
            <a:xfrm rot="10800000">
              <a:off x="3017" y="4018"/>
              <a:ext cx="41" cy="38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 type="triangle" w="med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Line 128"/>
            <p:cNvSpPr>
              <a:spLocks noChangeShapeType="1"/>
            </p:cNvSpPr>
            <p:nvPr/>
          </p:nvSpPr>
          <p:spPr bwMode="auto">
            <a:xfrm rot="10800000">
              <a:off x="3131" y="3927"/>
              <a:ext cx="66" cy="24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Line 129"/>
            <p:cNvSpPr>
              <a:spLocks noChangeShapeType="1"/>
            </p:cNvSpPr>
            <p:nvPr/>
          </p:nvSpPr>
          <p:spPr bwMode="auto">
            <a:xfrm rot="10800000" flipV="1">
              <a:off x="2930" y="3652"/>
              <a:ext cx="803" cy="4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6" name="Group 130"/>
          <p:cNvGrpSpPr>
            <a:grpSpLocks/>
          </p:cNvGrpSpPr>
          <p:nvPr/>
        </p:nvGrpSpPr>
        <p:grpSpPr bwMode="auto">
          <a:xfrm>
            <a:off x="6948351" y="3510842"/>
            <a:ext cx="1882775" cy="301625"/>
            <a:chOff x="755" y="3544"/>
            <a:chExt cx="1299" cy="223"/>
          </a:xfrm>
        </p:grpSpPr>
        <p:sp>
          <p:nvSpPr>
            <p:cNvPr id="107" name="AutoShape 131"/>
            <p:cNvSpPr>
              <a:spLocks noChangeArrowheads="1"/>
            </p:cNvSpPr>
            <p:nvPr/>
          </p:nvSpPr>
          <p:spPr bwMode="auto">
            <a:xfrm rot="10800000">
              <a:off x="1399" y="3545"/>
              <a:ext cx="655" cy="222"/>
            </a:xfrm>
            <a:prstGeom prst="cube">
              <a:avLst>
                <a:gd name="adj" fmla="val 7745"/>
              </a:avLst>
            </a:prstGeom>
            <a:solidFill>
              <a:srgbClr val="FF0000"/>
            </a:solidFill>
            <a:ln w="9525">
              <a:solidFill>
                <a:srgbClr val="006600"/>
              </a:solidFill>
              <a:miter lim="800000"/>
              <a:headEnd/>
              <a:tailEnd/>
            </a:ln>
            <a:effectLst>
              <a:outerShdw dist="107763" dir="81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/>
            </a:p>
          </p:txBody>
        </p:sp>
        <p:sp>
          <p:nvSpPr>
            <p:cNvPr id="108" name="AutoShape 132"/>
            <p:cNvSpPr>
              <a:spLocks noChangeArrowheads="1"/>
            </p:cNvSpPr>
            <p:nvPr/>
          </p:nvSpPr>
          <p:spPr bwMode="auto">
            <a:xfrm rot="10800000">
              <a:off x="755" y="3544"/>
              <a:ext cx="655" cy="222"/>
            </a:xfrm>
            <a:prstGeom prst="cube">
              <a:avLst>
                <a:gd name="adj" fmla="val 7380"/>
              </a:avLst>
            </a:prstGeom>
            <a:solidFill>
              <a:srgbClr val="0000CC"/>
            </a:solidFill>
            <a:ln w="9525">
              <a:solidFill>
                <a:srgbClr val="006600"/>
              </a:solidFill>
              <a:miter lim="800000"/>
              <a:headEnd/>
              <a:tailEnd/>
            </a:ln>
            <a:effectLst>
              <a:outerShdw dist="107763" dir="81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/>
            </a:p>
          </p:txBody>
        </p:sp>
      </p:grpSp>
      <p:sp>
        <p:nvSpPr>
          <p:cNvPr id="109" name="AutoShape 133"/>
          <p:cNvSpPr>
            <a:spLocks noChangeArrowheads="1"/>
          </p:cNvSpPr>
          <p:nvPr/>
        </p:nvSpPr>
        <p:spPr bwMode="auto">
          <a:xfrm rot="5400000">
            <a:off x="9255782" y="3068723"/>
            <a:ext cx="1431925" cy="1195388"/>
          </a:xfrm>
          <a:custGeom>
            <a:avLst/>
            <a:gdLst>
              <a:gd name="T0" fmla="*/ 2147483647 w 21600"/>
              <a:gd name="T1" fmla="*/ 0 h 21600"/>
              <a:gd name="T2" fmla="*/ 107504090 w 21600"/>
              <a:gd name="T3" fmla="*/ 1822955742 h 21600"/>
              <a:gd name="T4" fmla="*/ 2147483647 w 21600"/>
              <a:gd name="T5" fmla="*/ 125088444 h 21600"/>
              <a:gd name="T6" fmla="*/ 2147483647 w 21600"/>
              <a:gd name="T7" fmla="*/ 1822955742 h 21600"/>
              <a:gd name="T8" fmla="*/ 0 60000 65536"/>
              <a:gd name="T9" fmla="*/ 0 60000 65536"/>
              <a:gd name="T10" fmla="*/ 0 60000 65536"/>
              <a:gd name="T11" fmla="*/ 0 60000 65536"/>
              <a:gd name="T12" fmla="*/ 436 w 21600"/>
              <a:gd name="T13" fmla="*/ 0 h 21600"/>
              <a:gd name="T14" fmla="*/ 21164 w 21600"/>
              <a:gd name="T15" fmla="*/ 1363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738" y="10757"/>
                </a:moveTo>
                <a:cubicBezTo>
                  <a:pt x="761" y="5216"/>
                  <a:pt x="5259" y="737"/>
                  <a:pt x="10800" y="738"/>
                </a:cubicBezTo>
                <a:cubicBezTo>
                  <a:pt x="16340" y="738"/>
                  <a:pt x="20838" y="5216"/>
                  <a:pt x="20861" y="10757"/>
                </a:cubicBezTo>
                <a:lnTo>
                  <a:pt x="21599" y="10753"/>
                </a:lnTo>
                <a:cubicBezTo>
                  <a:pt x="21574" y="4807"/>
                  <a:pt x="16746" y="-1"/>
                  <a:pt x="10799" y="0"/>
                </a:cubicBezTo>
                <a:cubicBezTo>
                  <a:pt x="4853" y="0"/>
                  <a:pt x="25" y="4807"/>
                  <a:pt x="0" y="10753"/>
                </a:cubicBezTo>
                <a:lnTo>
                  <a:pt x="738" y="10757"/>
                </a:lnTo>
                <a:close/>
              </a:path>
            </a:pathLst>
          </a:custGeom>
          <a:solidFill>
            <a:srgbClr val="FFFF00"/>
          </a:solidFill>
          <a:ln w="9525">
            <a:round/>
            <a:headEnd/>
            <a:tailEnd/>
          </a:ln>
          <a:scene3d>
            <a:camera prst="legacyObliqueTopRight">
              <a:rot lat="20999994" lon="3000000" rev="0"/>
            </a:camera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F9900"/>
            </a:extrusionClr>
            <a:contourClr>
              <a:srgbClr val="FFFF00"/>
            </a:contour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grpSp>
        <p:nvGrpSpPr>
          <p:cNvPr id="110" name="Group 134"/>
          <p:cNvGrpSpPr>
            <a:grpSpLocks/>
          </p:cNvGrpSpPr>
          <p:nvPr/>
        </p:nvGrpSpPr>
        <p:grpSpPr bwMode="auto">
          <a:xfrm>
            <a:off x="9308964" y="3169529"/>
            <a:ext cx="1309687" cy="738188"/>
            <a:chOff x="2041" y="3272"/>
            <a:chExt cx="825" cy="465"/>
          </a:xfrm>
        </p:grpSpPr>
        <p:sp>
          <p:nvSpPr>
            <p:cNvPr id="111" name="Arc 135"/>
            <p:cNvSpPr>
              <a:spLocks/>
            </p:cNvSpPr>
            <p:nvPr/>
          </p:nvSpPr>
          <p:spPr bwMode="auto">
            <a:xfrm>
              <a:off x="2041" y="3437"/>
              <a:ext cx="626" cy="300"/>
            </a:xfrm>
            <a:custGeom>
              <a:avLst/>
              <a:gdLst>
                <a:gd name="T0" fmla="*/ 1 w 21600"/>
                <a:gd name="T1" fmla="*/ 0 h 5800"/>
                <a:gd name="T2" fmla="*/ 1 w 21600"/>
                <a:gd name="T3" fmla="*/ 1 h 5800"/>
                <a:gd name="T4" fmla="*/ 0 w 21600"/>
                <a:gd name="T5" fmla="*/ 0 h 58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5800"/>
                <a:gd name="T11" fmla="*/ 21600 w 21600"/>
                <a:gd name="T12" fmla="*/ 5800 h 58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5800" fill="none" extrusionOk="0">
                  <a:moveTo>
                    <a:pt x="21509" y="0"/>
                  </a:moveTo>
                  <a:cubicBezTo>
                    <a:pt x="21569" y="656"/>
                    <a:pt x="21600" y="1315"/>
                    <a:pt x="21600" y="1975"/>
                  </a:cubicBezTo>
                  <a:cubicBezTo>
                    <a:pt x="21600" y="3257"/>
                    <a:pt x="21485" y="4537"/>
                    <a:pt x="21258" y="5799"/>
                  </a:cubicBezTo>
                </a:path>
                <a:path w="21600" h="5800" stroke="0" extrusionOk="0">
                  <a:moveTo>
                    <a:pt x="21509" y="0"/>
                  </a:moveTo>
                  <a:cubicBezTo>
                    <a:pt x="21569" y="656"/>
                    <a:pt x="21600" y="1315"/>
                    <a:pt x="21600" y="1975"/>
                  </a:cubicBezTo>
                  <a:cubicBezTo>
                    <a:pt x="21600" y="3257"/>
                    <a:pt x="21485" y="4537"/>
                    <a:pt x="21258" y="5799"/>
                  </a:cubicBezTo>
                  <a:lnTo>
                    <a:pt x="0" y="1975"/>
                  </a:lnTo>
                  <a:lnTo>
                    <a:pt x="21509" y="0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 type="triangle" w="med" len="med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" name="Text Box 136"/>
            <p:cNvSpPr txBox="1">
              <a:spLocks noChangeArrowheads="1"/>
            </p:cNvSpPr>
            <p:nvPr/>
          </p:nvSpPr>
          <p:spPr bwMode="auto">
            <a:xfrm>
              <a:off x="2688" y="3272"/>
              <a:ext cx="1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solidFill>
                    <a:srgbClr val="FF0000"/>
                  </a:solidFill>
                </a:rPr>
                <a:t>i</a:t>
              </a:r>
            </a:p>
          </p:txBody>
        </p:sp>
      </p:grpSp>
      <p:sp>
        <p:nvSpPr>
          <p:cNvPr id="113" name="Line 7"/>
          <p:cNvSpPr>
            <a:spLocks noChangeShapeType="1"/>
          </p:cNvSpPr>
          <p:nvPr/>
        </p:nvSpPr>
        <p:spPr bwMode="auto">
          <a:xfrm>
            <a:off x="6118094" y="5257091"/>
            <a:ext cx="3810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14" name="Picture 8" descr="1005244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506" y="5091333"/>
            <a:ext cx="1887538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5" name="Group 9"/>
          <p:cNvGrpSpPr>
            <a:grpSpLocks/>
          </p:cNvGrpSpPr>
          <p:nvPr/>
        </p:nvGrpSpPr>
        <p:grpSpPr bwMode="auto">
          <a:xfrm>
            <a:off x="3833681" y="5223095"/>
            <a:ext cx="2971800" cy="1143000"/>
            <a:chOff x="3216" y="864"/>
            <a:chExt cx="1872" cy="720"/>
          </a:xfrm>
        </p:grpSpPr>
        <p:sp>
          <p:nvSpPr>
            <p:cNvPr id="116" name="AutoShape 10"/>
            <p:cNvSpPr>
              <a:spLocks noChangeArrowheads="1"/>
            </p:cNvSpPr>
            <p:nvPr/>
          </p:nvSpPr>
          <p:spPr bwMode="auto">
            <a:xfrm>
              <a:off x="3744" y="864"/>
              <a:ext cx="720" cy="7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1 h 21600"/>
                <a:gd name="T8" fmla="*/ 0 w 21600"/>
                <a:gd name="T9" fmla="*/ 1 h 21600"/>
                <a:gd name="T10" fmla="*/ 1 w 21600"/>
                <a:gd name="T11" fmla="*/ 1 h 21600"/>
                <a:gd name="T12" fmla="*/ 1 w 21600"/>
                <a:gd name="T13" fmla="*/ 0 h 21600"/>
                <a:gd name="T14" fmla="*/ 1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0 w 21600"/>
                <a:gd name="T25" fmla="*/ 3150 h 21600"/>
                <a:gd name="T26" fmla="*/ 18450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680" y="10800"/>
                  </a:moveTo>
                  <a:cubicBezTo>
                    <a:pt x="1680" y="15837"/>
                    <a:pt x="5763" y="19920"/>
                    <a:pt x="10800" y="19920"/>
                  </a:cubicBezTo>
                  <a:cubicBezTo>
                    <a:pt x="15837" y="19920"/>
                    <a:pt x="19920" y="15837"/>
                    <a:pt x="19920" y="10800"/>
                  </a:cubicBezTo>
                  <a:cubicBezTo>
                    <a:pt x="19920" y="5763"/>
                    <a:pt x="15837" y="1680"/>
                    <a:pt x="10800" y="1680"/>
                  </a:cubicBezTo>
                  <a:cubicBezTo>
                    <a:pt x="5763" y="1680"/>
                    <a:pt x="1680" y="5763"/>
                    <a:pt x="1680" y="10800"/>
                  </a:cubicBezTo>
                  <a:close/>
                </a:path>
              </a:pathLst>
            </a:custGeom>
            <a:solidFill>
              <a:srgbClr val="663300"/>
            </a:solidFill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" name="Freeform 11"/>
            <p:cNvSpPr>
              <a:spLocks/>
            </p:cNvSpPr>
            <p:nvPr/>
          </p:nvSpPr>
          <p:spPr bwMode="auto">
            <a:xfrm>
              <a:off x="3692" y="1096"/>
              <a:ext cx="162" cy="144"/>
            </a:xfrm>
            <a:custGeom>
              <a:avLst/>
              <a:gdLst>
                <a:gd name="T0" fmla="*/ 49 w 184"/>
                <a:gd name="T1" fmla="*/ 144 h 144"/>
                <a:gd name="T2" fmla="*/ 12 w 184"/>
                <a:gd name="T3" fmla="*/ 96 h 144"/>
                <a:gd name="T4" fmla="*/ 124 w 184"/>
                <a:gd name="T5" fmla="*/ 48 h 144"/>
                <a:gd name="T6" fmla="*/ 124 w 184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"/>
                <a:gd name="T13" fmla="*/ 0 h 144"/>
                <a:gd name="T14" fmla="*/ 184 w 184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" h="144">
                  <a:moveTo>
                    <a:pt x="64" y="144"/>
                  </a:moveTo>
                  <a:cubicBezTo>
                    <a:pt x="32" y="128"/>
                    <a:pt x="0" y="112"/>
                    <a:pt x="16" y="96"/>
                  </a:cubicBezTo>
                  <a:cubicBezTo>
                    <a:pt x="32" y="80"/>
                    <a:pt x="136" y="64"/>
                    <a:pt x="160" y="48"/>
                  </a:cubicBezTo>
                  <a:cubicBezTo>
                    <a:pt x="184" y="32"/>
                    <a:pt x="172" y="16"/>
                    <a:pt x="160" y="0"/>
                  </a:cubicBezTo>
                </a:path>
              </a:pathLst>
            </a:custGeom>
            <a:noFill/>
            <a:ln w="38100" cmpd="sng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" name="Freeform 12"/>
            <p:cNvSpPr>
              <a:spLocks/>
            </p:cNvSpPr>
            <p:nvPr/>
          </p:nvSpPr>
          <p:spPr bwMode="auto">
            <a:xfrm>
              <a:off x="3734" y="1246"/>
              <a:ext cx="112" cy="144"/>
            </a:xfrm>
            <a:custGeom>
              <a:avLst/>
              <a:gdLst>
                <a:gd name="T0" fmla="*/ 56 w 112"/>
                <a:gd name="T1" fmla="*/ 0 h 144"/>
                <a:gd name="T2" fmla="*/ 104 w 112"/>
                <a:gd name="T3" fmla="*/ 48 h 144"/>
                <a:gd name="T4" fmla="*/ 8 w 112"/>
                <a:gd name="T5" fmla="*/ 96 h 144"/>
                <a:gd name="T6" fmla="*/ 56 w 112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2"/>
                <a:gd name="T13" fmla="*/ 0 h 144"/>
                <a:gd name="T14" fmla="*/ 112 w 112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2" h="144">
                  <a:moveTo>
                    <a:pt x="56" y="0"/>
                  </a:moveTo>
                  <a:cubicBezTo>
                    <a:pt x="84" y="16"/>
                    <a:pt x="112" y="32"/>
                    <a:pt x="104" y="48"/>
                  </a:cubicBezTo>
                  <a:cubicBezTo>
                    <a:pt x="96" y="64"/>
                    <a:pt x="16" y="80"/>
                    <a:pt x="8" y="96"/>
                  </a:cubicBezTo>
                  <a:cubicBezTo>
                    <a:pt x="0" y="112"/>
                    <a:pt x="48" y="136"/>
                    <a:pt x="56" y="144"/>
                  </a:cubicBezTo>
                </a:path>
              </a:pathLst>
            </a:custGeom>
            <a:noFill/>
            <a:ln w="38100" cmpd="sng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Freeform 13"/>
            <p:cNvSpPr>
              <a:spLocks/>
            </p:cNvSpPr>
            <p:nvPr/>
          </p:nvSpPr>
          <p:spPr bwMode="auto">
            <a:xfrm>
              <a:off x="3720" y="1008"/>
              <a:ext cx="240" cy="48"/>
            </a:xfrm>
            <a:custGeom>
              <a:avLst/>
              <a:gdLst>
                <a:gd name="T0" fmla="*/ 168 w 240"/>
                <a:gd name="T1" fmla="*/ 0 h 48"/>
                <a:gd name="T2" fmla="*/ 216 w 240"/>
                <a:gd name="T3" fmla="*/ 48 h 48"/>
                <a:gd name="T4" fmla="*/ 24 w 240"/>
                <a:gd name="T5" fmla="*/ 0 h 48"/>
                <a:gd name="T6" fmla="*/ 72 w 240"/>
                <a:gd name="T7" fmla="*/ 48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48"/>
                <a:gd name="T14" fmla="*/ 240 w 240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48">
                  <a:moveTo>
                    <a:pt x="168" y="0"/>
                  </a:moveTo>
                  <a:cubicBezTo>
                    <a:pt x="204" y="24"/>
                    <a:pt x="240" y="48"/>
                    <a:pt x="216" y="48"/>
                  </a:cubicBezTo>
                  <a:cubicBezTo>
                    <a:pt x="192" y="48"/>
                    <a:pt x="48" y="0"/>
                    <a:pt x="24" y="0"/>
                  </a:cubicBezTo>
                  <a:cubicBezTo>
                    <a:pt x="0" y="0"/>
                    <a:pt x="64" y="40"/>
                    <a:pt x="72" y="48"/>
                  </a:cubicBezTo>
                </a:path>
              </a:pathLst>
            </a:custGeom>
            <a:noFill/>
            <a:ln w="38100" cmpd="sng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" name="Line 14"/>
            <p:cNvSpPr>
              <a:spLocks noChangeShapeType="1"/>
            </p:cNvSpPr>
            <p:nvPr/>
          </p:nvSpPr>
          <p:spPr bwMode="auto">
            <a:xfrm flipH="1" flipV="1">
              <a:off x="3744" y="929"/>
              <a:ext cx="96" cy="48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" name="Freeform 15"/>
            <p:cNvSpPr>
              <a:spLocks/>
            </p:cNvSpPr>
            <p:nvPr/>
          </p:nvSpPr>
          <p:spPr bwMode="auto">
            <a:xfrm>
              <a:off x="3861" y="1389"/>
              <a:ext cx="48" cy="98"/>
            </a:xfrm>
            <a:custGeom>
              <a:avLst/>
              <a:gdLst>
                <a:gd name="T0" fmla="*/ 0 w 96"/>
                <a:gd name="T1" fmla="*/ 25 h 56"/>
                <a:gd name="T2" fmla="*/ 24 w 96"/>
                <a:gd name="T3" fmla="*/ 25 h 56"/>
                <a:gd name="T4" fmla="*/ 0 w 96"/>
                <a:gd name="T5" fmla="*/ 172 h 56"/>
                <a:gd name="T6" fmla="*/ 0 60000 65536"/>
                <a:gd name="T7" fmla="*/ 0 60000 65536"/>
                <a:gd name="T8" fmla="*/ 0 60000 65536"/>
                <a:gd name="T9" fmla="*/ 0 w 96"/>
                <a:gd name="T10" fmla="*/ 0 h 56"/>
                <a:gd name="T11" fmla="*/ 96 w 96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56">
                  <a:moveTo>
                    <a:pt x="0" y="8"/>
                  </a:moveTo>
                  <a:cubicBezTo>
                    <a:pt x="48" y="4"/>
                    <a:pt x="96" y="0"/>
                    <a:pt x="96" y="8"/>
                  </a:cubicBezTo>
                  <a:cubicBezTo>
                    <a:pt x="96" y="16"/>
                    <a:pt x="16" y="48"/>
                    <a:pt x="0" y="56"/>
                  </a:cubicBezTo>
                </a:path>
              </a:pathLst>
            </a:custGeom>
            <a:noFill/>
            <a:ln w="38100" cmpd="sng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" name="Line 16"/>
            <p:cNvSpPr>
              <a:spLocks noChangeShapeType="1"/>
            </p:cNvSpPr>
            <p:nvPr/>
          </p:nvSpPr>
          <p:spPr bwMode="auto">
            <a:xfrm>
              <a:off x="3216" y="1488"/>
              <a:ext cx="639" cy="3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" name="Line 17"/>
            <p:cNvSpPr>
              <a:spLocks noChangeShapeType="1"/>
            </p:cNvSpPr>
            <p:nvPr/>
          </p:nvSpPr>
          <p:spPr bwMode="auto">
            <a:xfrm flipH="1">
              <a:off x="3219" y="930"/>
              <a:ext cx="528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" name="Line 18"/>
            <p:cNvSpPr>
              <a:spLocks noChangeShapeType="1"/>
            </p:cNvSpPr>
            <p:nvPr/>
          </p:nvSpPr>
          <p:spPr bwMode="auto">
            <a:xfrm flipV="1">
              <a:off x="3225" y="999"/>
              <a:ext cx="0" cy="492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" name="Line 19"/>
            <p:cNvSpPr>
              <a:spLocks noChangeShapeType="1"/>
            </p:cNvSpPr>
            <p:nvPr/>
          </p:nvSpPr>
          <p:spPr bwMode="auto">
            <a:xfrm>
              <a:off x="3225" y="924"/>
              <a:ext cx="0" cy="192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" name="Text Box 20"/>
            <p:cNvSpPr txBox="1">
              <a:spLocks noChangeArrowheads="1"/>
            </p:cNvSpPr>
            <p:nvPr/>
          </p:nvSpPr>
          <p:spPr bwMode="auto">
            <a:xfrm>
              <a:off x="3408" y="1047"/>
              <a:ext cx="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rgbClr val="FF5050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B</a:t>
              </a:r>
            </a:p>
          </p:txBody>
        </p:sp>
        <p:sp>
          <p:nvSpPr>
            <p:cNvPr id="127" name="Freeform 21"/>
            <p:cNvSpPr>
              <a:spLocks/>
            </p:cNvSpPr>
            <p:nvPr/>
          </p:nvSpPr>
          <p:spPr bwMode="auto">
            <a:xfrm>
              <a:off x="4268" y="1054"/>
              <a:ext cx="272" cy="144"/>
            </a:xfrm>
            <a:custGeom>
              <a:avLst/>
              <a:gdLst>
                <a:gd name="T0" fmla="*/ 64 w 304"/>
                <a:gd name="T1" fmla="*/ 0 h 144"/>
                <a:gd name="T2" fmla="*/ 26 w 304"/>
                <a:gd name="T3" fmla="*/ 48 h 144"/>
                <a:gd name="T4" fmla="*/ 217 w 304"/>
                <a:gd name="T5" fmla="*/ 96 h 144"/>
                <a:gd name="T6" fmla="*/ 179 w 304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4"/>
                <a:gd name="T13" fmla="*/ 0 h 144"/>
                <a:gd name="T14" fmla="*/ 304 w 304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4" h="144">
                  <a:moveTo>
                    <a:pt x="80" y="0"/>
                  </a:moveTo>
                  <a:cubicBezTo>
                    <a:pt x="40" y="16"/>
                    <a:pt x="0" y="32"/>
                    <a:pt x="32" y="48"/>
                  </a:cubicBezTo>
                  <a:cubicBezTo>
                    <a:pt x="64" y="64"/>
                    <a:pt x="240" y="80"/>
                    <a:pt x="272" y="96"/>
                  </a:cubicBezTo>
                  <a:cubicBezTo>
                    <a:pt x="304" y="112"/>
                    <a:pt x="264" y="128"/>
                    <a:pt x="224" y="144"/>
                  </a:cubicBezTo>
                </a:path>
              </a:pathLst>
            </a:custGeom>
            <a:noFill/>
            <a:ln w="38100" cmpd="sng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" name="Freeform 22"/>
            <p:cNvSpPr>
              <a:spLocks/>
            </p:cNvSpPr>
            <p:nvPr/>
          </p:nvSpPr>
          <p:spPr bwMode="auto">
            <a:xfrm>
              <a:off x="4352" y="1200"/>
              <a:ext cx="160" cy="144"/>
            </a:xfrm>
            <a:custGeom>
              <a:avLst/>
              <a:gdLst>
                <a:gd name="T0" fmla="*/ 53 w 176"/>
                <a:gd name="T1" fmla="*/ 0 h 144"/>
                <a:gd name="T2" fmla="*/ 14 w 176"/>
                <a:gd name="T3" fmla="*/ 48 h 144"/>
                <a:gd name="T4" fmla="*/ 132 w 176"/>
                <a:gd name="T5" fmla="*/ 96 h 144"/>
                <a:gd name="T6" fmla="*/ 93 w 176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6"/>
                <a:gd name="T13" fmla="*/ 0 h 144"/>
                <a:gd name="T14" fmla="*/ 176 w 176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6" h="144">
                  <a:moveTo>
                    <a:pt x="64" y="0"/>
                  </a:moveTo>
                  <a:cubicBezTo>
                    <a:pt x="32" y="16"/>
                    <a:pt x="0" y="32"/>
                    <a:pt x="16" y="48"/>
                  </a:cubicBezTo>
                  <a:cubicBezTo>
                    <a:pt x="32" y="64"/>
                    <a:pt x="144" y="80"/>
                    <a:pt x="160" y="96"/>
                  </a:cubicBezTo>
                  <a:cubicBezTo>
                    <a:pt x="176" y="112"/>
                    <a:pt x="144" y="128"/>
                    <a:pt x="112" y="144"/>
                  </a:cubicBezTo>
                </a:path>
              </a:pathLst>
            </a:custGeom>
            <a:noFill/>
            <a:ln w="38100" cmpd="sng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" name="Freeform 23"/>
            <p:cNvSpPr>
              <a:spLocks/>
            </p:cNvSpPr>
            <p:nvPr/>
          </p:nvSpPr>
          <p:spPr bwMode="auto">
            <a:xfrm>
              <a:off x="4320" y="1332"/>
              <a:ext cx="58" cy="110"/>
            </a:xfrm>
            <a:custGeom>
              <a:avLst/>
              <a:gdLst>
                <a:gd name="T0" fmla="*/ 70 w 48"/>
                <a:gd name="T1" fmla="*/ 16 h 112"/>
                <a:gd name="T2" fmla="*/ 0 w 48"/>
                <a:gd name="T3" fmla="*/ 16 h 112"/>
                <a:gd name="T4" fmla="*/ 70 w 48"/>
                <a:gd name="T5" fmla="*/ 108 h 112"/>
                <a:gd name="T6" fmla="*/ 0 60000 65536"/>
                <a:gd name="T7" fmla="*/ 0 60000 65536"/>
                <a:gd name="T8" fmla="*/ 0 60000 65536"/>
                <a:gd name="T9" fmla="*/ 0 w 48"/>
                <a:gd name="T10" fmla="*/ 0 h 112"/>
                <a:gd name="T11" fmla="*/ 48 w 48"/>
                <a:gd name="T12" fmla="*/ 112 h 1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112">
                  <a:moveTo>
                    <a:pt x="48" y="16"/>
                  </a:moveTo>
                  <a:cubicBezTo>
                    <a:pt x="24" y="8"/>
                    <a:pt x="0" y="0"/>
                    <a:pt x="0" y="16"/>
                  </a:cubicBezTo>
                  <a:cubicBezTo>
                    <a:pt x="0" y="32"/>
                    <a:pt x="24" y="72"/>
                    <a:pt x="48" y="112"/>
                  </a:cubicBezTo>
                </a:path>
              </a:pathLst>
            </a:custGeom>
            <a:noFill/>
            <a:ln w="38100" cmpd="sng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" name="Line 24"/>
            <p:cNvSpPr>
              <a:spLocks noChangeShapeType="1"/>
            </p:cNvSpPr>
            <p:nvPr/>
          </p:nvSpPr>
          <p:spPr bwMode="auto">
            <a:xfrm flipV="1">
              <a:off x="4368" y="1446"/>
              <a:ext cx="648" cy="14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" name="Line 25"/>
            <p:cNvSpPr>
              <a:spLocks noChangeShapeType="1"/>
            </p:cNvSpPr>
            <p:nvPr/>
          </p:nvSpPr>
          <p:spPr bwMode="auto">
            <a:xfrm>
              <a:off x="4463" y="960"/>
              <a:ext cx="217" cy="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" name="Line 26"/>
            <p:cNvSpPr>
              <a:spLocks noChangeShapeType="1"/>
            </p:cNvSpPr>
            <p:nvPr/>
          </p:nvSpPr>
          <p:spPr bwMode="auto">
            <a:xfrm flipH="1">
              <a:off x="4372" y="960"/>
              <a:ext cx="96" cy="48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Line 27"/>
            <p:cNvSpPr>
              <a:spLocks noChangeShapeType="1"/>
            </p:cNvSpPr>
            <p:nvPr/>
          </p:nvSpPr>
          <p:spPr bwMode="auto">
            <a:xfrm>
              <a:off x="4872" y="960"/>
              <a:ext cx="139" cy="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Line 28"/>
            <p:cNvSpPr>
              <a:spLocks noChangeShapeType="1"/>
            </p:cNvSpPr>
            <p:nvPr/>
          </p:nvSpPr>
          <p:spPr bwMode="auto">
            <a:xfrm>
              <a:off x="5007" y="1251"/>
              <a:ext cx="0" cy="192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" name="Line 29"/>
            <p:cNvSpPr>
              <a:spLocks noChangeShapeType="1"/>
            </p:cNvSpPr>
            <p:nvPr/>
          </p:nvSpPr>
          <p:spPr bwMode="auto">
            <a:xfrm>
              <a:off x="5010" y="951"/>
              <a:ext cx="0" cy="192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6" name="Group 30"/>
            <p:cNvGrpSpPr>
              <a:grpSpLocks/>
            </p:cNvGrpSpPr>
            <p:nvPr/>
          </p:nvGrpSpPr>
          <p:grpSpPr bwMode="auto">
            <a:xfrm>
              <a:off x="4941" y="1152"/>
              <a:ext cx="147" cy="96"/>
              <a:chOff x="2358" y="2736"/>
              <a:chExt cx="147" cy="96"/>
            </a:xfrm>
          </p:grpSpPr>
          <p:grpSp>
            <p:nvGrpSpPr>
              <p:cNvPr id="140" name="Group 31"/>
              <p:cNvGrpSpPr>
                <a:grpSpLocks/>
              </p:cNvGrpSpPr>
              <p:nvPr/>
            </p:nvGrpSpPr>
            <p:grpSpPr bwMode="auto">
              <a:xfrm>
                <a:off x="2358" y="2736"/>
                <a:ext cx="144" cy="33"/>
                <a:chOff x="2358" y="2736"/>
                <a:chExt cx="144" cy="33"/>
              </a:xfrm>
            </p:grpSpPr>
            <p:sp>
              <p:nvSpPr>
                <p:cNvPr id="144" name="Line 32"/>
                <p:cNvSpPr>
                  <a:spLocks noChangeShapeType="1"/>
                </p:cNvSpPr>
                <p:nvPr/>
              </p:nvSpPr>
              <p:spPr bwMode="auto">
                <a:xfrm>
                  <a:off x="2400" y="2736"/>
                  <a:ext cx="48" cy="0"/>
                </a:xfrm>
                <a:prstGeom prst="line">
                  <a:avLst/>
                </a:prstGeom>
                <a:noFill/>
                <a:ln w="38100">
                  <a:solidFill>
                    <a:srgbClr val="0033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5" name="Line 33"/>
                <p:cNvSpPr>
                  <a:spLocks noChangeShapeType="1"/>
                </p:cNvSpPr>
                <p:nvPr/>
              </p:nvSpPr>
              <p:spPr bwMode="auto">
                <a:xfrm>
                  <a:off x="2358" y="2769"/>
                  <a:ext cx="144" cy="0"/>
                </a:xfrm>
                <a:prstGeom prst="line">
                  <a:avLst/>
                </a:prstGeom>
                <a:noFill/>
                <a:ln w="38100">
                  <a:solidFill>
                    <a:srgbClr val="0033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1" name="Group 34"/>
              <p:cNvGrpSpPr>
                <a:grpSpLocks/>
              </p:cNvGrpSpPr>
              <p:nvPr/>
            </p:nvGrpSpPr>
            <p:grpSpPr bwMode="auto">
              <a:xfrm>
                <a:off x="2361" y="2799"/>
                <a:ext cx="144" cy="33"/>
                <a:chOff x="2358" y="2736"/>
                <a:chExt cx="144" cy="33"/>
              </a:xfrm>
            </p:grpSpPr>
            <p:sp>
              <p:nvSpPr>
                <p:cNvPr id="142" name="Line 35"/>
                <p:cNvSpPr>
                  <a:spLocks noChangeShapeType="1"/>
                </p:cNvSpPr>
                <p:nvPr/>
              </p:nvSpPr>
              <p:spPr bwMode="auto">
                <a:xfrm>
                  <a:off x="2400" y="2736"/>
                  <a:ext cx="48" cy="0"/>
                </a:xfrm>
                <a:prstGeom prst="line">
                  <a:avLst/>
                </a:prstGeom>
                <a:noFill/>
                <a:ln w="38100">
                  <a:solidFill>
                    <a:srgbClr val="0033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3" name="Line 36"/>
                <p:cNvSpPr>
                  <a:spLocks noChangeShapeType="1"/>
                </p:cNvSpPr>
                <p:nvPr/>
              </p:nvSpPr>
              <p:spPr bwMode="auto">
                <a:xfrm>
                  <a:off x="2358" y="2769"/>
                  <a:ext cx="144" cy="0"/>
                </a:xfrm>
                <a:prstGeom prst="line">
                  <a:avLst/>
                </a:prstGeom>
                <a:noFill/>
                <a:ln w="38100">
                  <a:solidFill>
                    <a:srgbClr val="0033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37" name="Oval 37"/>
            <p:cNvSpPr>
              <a:spLocks noChangeArrowheads="1"/>
            </p:cNvSpPr>
            <p:nvPr/>
          </p:nvSpPr>
          <p:spPr bwMode="auto">
            <a:xfrm>
              <a:off x="4680" y="933"/>
              <a:ext cx="48" cy="48"/>
            </a:xfrm>
            <a:prstGeom prst="ellips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/>
            </a:p>
          </p:txBody>
        </p:sp>
        <p:sp>
          <p:nvSpPr>
            <p:cNvPr id="138" name="Oval 38"/>
            <p:cNvSpPr>
              <a:spLocks noChangeArrowheads="1"/>
            </p:cNvSpPr>
            <p:nvPr/>
          </p:nvSpPr>
          <p:spPr bwMode="auto">
            <a:xfrm>
              <a:off x="4824" y="933"/>
              <a:ext cx="48" cy="48"/>
            </a:xfrm>
            <a:prstGeom prst="ellips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/>
            </a:p>
          </p:txBody>
        </p:sp>
        <p:sp>
          <p:nvSpPr>
            <p:cNvPr id="139" name="Text Box 39"/>
            <p:cNvSpPr txBox="1">
              <a:spLocks noChangeArrowheads="1"/>
            </p:cNvSpPr>
            <p:nvPr/>
          </p:nvSpPr>
          <p:spPr bwMode="auto">
            <a:xfrm>
              <a:off x="4560" y="1028"/>
              <a:ext cx="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rgbClr val="0033CC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A</a:t>
              </a:r>
            </a:p>
          </p:txBody>
        </p:sp>
      </p:grpSp>
      <p:graphicFrame>
        <p:nvGraphicFramePr>
          <p:cNvPr id="146" name="Object 40"/>
          <p:cNvGraphicFramePr>
            <a:graphicFrameLocks noChangeAspect="1"/>
          </p:cNvGraphicFramePr>
          <p:nvPr>
            <p:extLst/>
          </p:nvPr>
        </p:nvGraphicFramePr>
        <p:xfrm>
          <a:off x="3005006" y="5146895"/>
          <a:ext cx="676275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8" name="Photo Editor 照片" r:id="rId13" imgW="676369" imgH="1228571" progId="MSPhotoEd.3">
                  <p:embed/>
                </p:oleObj>
              </mc:Choice>
              <mc:Fallback>
                <p:oleObj name="Photo Editor 照片" r:id="rId13" imgW="676369" imgH="12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5006" y="5146895"/>
                        <a:ext cx="676275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Object 41"/>
          <p:cNvGraphicFramePr>
            <a:graphicFrameLocks noChangeAspect="1"/>
          </p:cNvGraphicFramePr>
          <p:nvPr>
            <p:extLst/>
          </p:nvPr>
        </p:nvGraphicFramePr>
        <p:xfrm>
          <a:off x="2631944" y="5307233"/>
          <a:ext cx="11906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" name="Photo Editor 照片" r:id="rId15" imgW="1190476" imgH="676369" progId="MSPhotoEd.3">
                  <p:embed/>
                </p:oleObj>
              </mc:Choice>
              <mc:Fallback>
                <p:oleObj name="Photo Editor 照片" r:id="rId15" imgW="1190476" imgH="676369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1944" y="5307233"/>
                        <a:ext cx="11906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472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8" grpId="0" animBg="1"/>
      <p:bldP spid="19" grpId="0" animBg="1"/>
      <p:bldP spid="22" grpId="0" animBg="1"/>
      <p:bldP spid="24" grpId="0" animBg="1"/>
      <p:bldP spid="25" grpId="0" animBg="1"/>
      <p:bldP spid="28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椭圆 25"/>
          <p:cNvSpPr/>
          <p:nvPr/>
        </p:nvSpPr>
        <p:spPr>
          <a:xfrm>
            <a:off x="7704069" y="623455"/>
            <a:ext cx="3474720" cy="2439279"/>
          </a:xfrm>
          <a:prstGeom prst="ellipse">
            <a:avLst/>
          </a:prstGeom>
          <a:noFill/>
          <a:ln w="508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748725" y="2781104"/>
            <a:ext cx="1332785" cy="500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6726" y="347501"/>
            <a:ext cx="2863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一 电源电动势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06726" y="2015485"/>
            <a:ext cx="5336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提供非静电力的装置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电源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6726" y="1160391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维持稳恒电流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AutoShape 2"/>
          <p:cNvSpPr>
            <a:spLocks/>
          </p:cNvSpPr>
          <p:nvPr/>
        </p:nvSpPr>
        <p:spPr bwMode="auto">
          <a:xfrm>
            <a:off x="3175084" y="985963"/>
            <a:ext cx="228999" cy="959182"/>
          </a:xfrm>
          <a:prstGeom prst="leftBrace">
            <a:avLst>
              <a:gd name="adj1" fmla="val 36821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99275" y="834255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静电力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99275" y="1417836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非静电力</a:t>
            </a:r>
          </a:p>
        </p:txBody>
      </p:sp>
      <p:sp>
        <p:nvSpPr>
          <p:cNvPr id="11" name="矩形 10"/>
          <p:cNvSpPr/>
          <p:nvPr/>
        </p:nvSpPr>
        <p:spPr>
          <a:xfrm>
            <a:off x="8627714" y="2409168"/>
            <a:ext cx="311690" cy="2288244"/>
          </a:xfrm>
          <a:prstGeom prst="rect">
            <a:avLst/>
          </a:prstGeom>
          <a:solidFill>
            <a:srgbClr val="99FF99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89939" y="2409168"/>
            <a:ext cx="311690" cy="22882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" name="十字形 12"/>
          <p:cNvSpPr/>
          <p:nvPr/>
        </p:nvSpPr>
        <p:spPr>
          <a:xfrm>
            <a:off x="8679395" y="2483537"/>
            <a:ext cx="180000" cy="180000"/>
          </a:xfrm>
          <a:prstGeom prst="plus">
            <a:avLst>
              <a:gd name="adj" fmla="val 4732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" name="减号 13"/>
          <p:cNvSpPr/>
          <p:nvPr/>
        </p:nvSpPr>
        <p:spPr>
          <a:xfrm>
            <a:off x="10023620" y="2519537"/>
            <a:ext cx="216000" cy="144000"/>
          </a:xfrm>
          <a:prstGeom prst="mathMinus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5" name="十字形 14"/>
          <p:cNvSpPr/>
          <p:nvPr/>
        </p:nvSpPr>
        <p:spPr>
          <a:xfrm>
            <a:off x="8693461" y="3128306"/>
            <a:ext cx="180000" cy="180000"/>
          </a:xfrm>
          <a:prstGeom prst="plus">
            <a:avLst>
              <a:gd name="adj" fmla="val 4732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6" name="减号 15"/>
          <p:cNvSpPr/>
          <p:nvPr/>
        </p:nvSpPr>
        <p:spPr>
          <a:xfrm>
            <a:off x="10037686" y="3164306"/>
            <a:ext cx="216000" cy="144000"/>
          </a:xfrm>
          <a:prstGeom prst="mathMinus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7" name="十字形 16"/>
          <p:cNvSpPr/>
          <p:nvPr/>
        </p:nvSpPr>
        <p:spPr>
          <a:xfrm>
            <a:off x="8693458" y="3809075"/>
            <a:ext cx="180000" cy="180000"/>
          </a:xfrm>
          <a:prstGeom prst="plus">
            <a:avLst>
              <a:gd name="adj" fmla="val 4732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8" name="减号 17"/>
          <p:cNvSpPr/>
          <p:nvPr/>
        </p:nvSpPr>
        <p:spPr>
          <a:xfrm>
            <a:off x="10037683" y="3845075"/>
            <a:ext cx="216000" cy="144000"/>
          </a:xfrm>
          <a:prstGeom prst="mathMinus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9" name="十字形 18"/>
          <p:cNvSpPr/>
          <p:nvPr/>
        </p:nvSpPr>
        <p:spPr>
          <a:xfrm>
            <a:off x="8693458" y="4399844"/>
            <a:ext cx="180000" cy="180000"/>
          </a:xfrm>
          <a:prstGeom prst="plus">
            <a:avLst>
              <a:gd name="adj" fmla="val 4732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0" name="减号 19"/>
          <p:cNvSpPr/>
          <p:nvPr/>
        </p:nvSpPr>
        <p:spPr>
          <a:xfrm>
            <a:off x="10037683" y="4435844"/>
            <a:ext cx="216000" cy="144000"/>
          </a:xfrm>
          <a:prstGeom prst="mathMinus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8" name="流程图: 或者 27"/>
          <p:cNvSpPr/>
          <p:nvPr/>
        </p:nvSpPr>
        <p:spPr>
          <a:xfrm>
            <a:off x="8252710" y="2441501"/>
            <a:ext cx="216000" cy="216000"/>
          </a:xfrm>
          <a:prstGeom prst="flowChartOr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30" name="直接箭头连接符 29"/>
          <p:cNvCxnSpPr>
            <a:stCxn id="28" idx="1"/>
          </p:cNvCxnSpPr>
          <p:nvPr/>
        </p:nvCxnSpPr>
        <p:spPr>
          <a:xfrm flipH="1" flipV="1">
            <a:off x="7999491" y="2092069"/>
            <a:ext cx="284851" cy="381064"/>
          </a:xfrm>
          <a:prstGeom prst="straightConnector1">
            <a:avLst/>
          </a:prstGeom>
          <a:ln w="50800">
            <a:solidFill>
              <a:srgbClr val="00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流程图: 或者 31"/>
          <p:cNvSpPr/>
          <p:nvPr/>
        </p:nvSpPr>
        <p:spPr>
          <a:xfrm>
            <a:off x="10677301" y="2170889"/>
            <a:ext cx="216000" cy="216000"/>
          </a:xfrm>
          <a:prstGeom prst="flowChartOr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10377252" y="2370663"/>
            <a:ext cx="333854" cy="364917"/>
          </a:xfrm>
          <a:prstGeom prst="straightConnector1">
            <a:avLst/>
          </a:prstGeom>
          <a:ln w="50800">
            <a:solidFill>
              <a:srgbClr val="00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9274218" y="623455"/>
            <a:ext cx="469912" cy="0"/>
          </a:xfrm>
          <a:prstGeom prst="straightConnector1">
            <a:avLst/>
          </a:prstGeom>
          <a:ln w="50800">
            <a:solidFill>
              <a:srgbClr val="00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9402748" y="687762"/>
                <a:ext cx="3366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𝑰</m:t>
                      </m:r>
                    </m:oMath>
                  </m:oMathPara>
                </a14:m>
                <a:endParaRPr lang="zh-CN" altLang="en-US" sz="28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48" y="687762"/>
                <a:ext cx="336631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/>
          <p:cNvCxnSpPr/>
          <p:nvPr/>
        </p:nvCxnSpPr>
        <p:spPr>
          <a:xfrm>
            <a:off x="9055627" y="2738382"/>
            <a:ext cx="809883" cy="0"/>
          </a:xfrm>
          <a:prstGeom prst="straightConnector1">
            <a:avLst/>
          </a:prstGeom>
          <a:ln w="50800">
            <a:solidFill>
              <a:srgbClr val="CC0066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9274218" y="2306838"/>
                <a:ext cx="355867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1" i="1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CC0066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𝑬</m:t>
                          </m:r>
                        </m:e>
                      </m:acc>
                    </m:oMath>
                  </m:oMathPara>
                </a14:m>
                <a:endParaRPr lang="zh-CN" altLang="en-US" sz="2400" b="1" dirty="0">
                  <a:solidFill>
                    <a:srgbClr val="CC0066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218" y="2306838"/>
                <a:ext cx="355867" cy="4140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流程图: 或者 42"/>
          <p:cNvSpPr/>
          <p:nvPr/>
        </p:nvSpPr>
        <p:spPr>
          <a:xfrm>
            <a:off x="9307117" y="3665383"/>
            <a:ext cx="216000" cy="216000"/>
          </a:xfrm>
          <a:prstGeom prst="flowChartOr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H="1">
            <a:off x="9044528" y="3536753"/>
            <a:ext cx="649987" cy="0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9297314" y="3144505"/>
                <a:ext cx="3382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𝒗</m:t>
                          </m:r>
                        </m:e>
                      </m:acc>
                    </m:oMath>
                  </m:oMathPara>
                </a14:m>
                <a:endParaRPr lang="zh-CN" altLang="en-US" sz="2400" b="1" dirty="0">
                  <a:solidFill>
                    <a:srgbClr val="0066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7314" y="3144505"/>
                <a:ext cx="33823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接箭头连接符 47"/>
          <p:cNvCxnSpPr/>
          <p:nvPr/>
        </p:nvCxnSpPr>
        <p:spPr>
          <a:xfrm>
            <a:off x="9523117" y="3773383"/>
            <a:ext cx="419005" cy="0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9530988" y="3881383"/>
                <a:ext cx="487249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988" y="3881383"/>
                <a:ext cx="487249" cy="4140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接箭头连接符 50"/>
          <p:cNvCxnSpPr/>
          <p:nvPr/>
        </p:nvCxnSpPr>
        <p:spPr>
          <a:xfrm flipH="1">
            <a:off x="8643463" y="3773383"/>
            <a:ext cx="649987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8965552" y="3876755"/>
                <a:ext cx="492058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552" y="3876755"/>
                <a:ext cx="492058" cy="4140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8069505" y="4367579"/>
                <a:ext cx="6091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+</m:t>
                      </m:r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𝑸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505" y="4367579"/>
                <a:ext cx="60914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000" r="-9000" b="-31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10314490" y="4336801"/>
                <a:ext cx="6091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𝑸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490" y="4336801"/>
                <a:ext cx="609141" cy="369332"/>
              </a:xfrm>
              <a:prstGeom prst="rect">
                <a:avLst/>
              </a:prstGeom>
              <a:blipFill rotWithShape="0">
                <a:blip r:embed="rId9"/>
                <a:stretch>
                  <a:fillRect r="-9000" b="-31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/>
          <p:cNvSpPr txBox="1"/>
          <p:nvPr/>
        </p:nvSpPr>
        <p:spPr>
          <a:xfrm>
            <a:off x="8782458" y="1111617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外电路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985423" y="3062734"/>
            <a:ext cx="2968284" cy="1785713"/>
          </a:xfrm>
          <a:prstGeom prst="rect">
            <a:avLst/>
          </a:prstGeom>
          <a:noFill/>
          <a:ln w="508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795521" y="4831537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内电路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506726" y="2580140"/>
                <a:ext cx="6717929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𝑨</m:t>
                    </m:r>
                  </m:oMath>
                </a14:m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---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𝒒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从负极移动到正极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3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3200" b="1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𝑭</m:t>
                            </m:r>
                          </m:e>
                        </m:acc>
                      </m:e>
                      <m:sub>
                        <m:r>
                          <a:rPr lang="en-US" altLang="zh-CN" sz="3200" b="1" i="1">
                            <a:solidFill>
                              <a:schemeClr val="tx1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做的功</a:t>
                </a:r>
                <a:endParaRPr lang="zh-CN" altLang="en-US" sz="32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26" y="2580140"/>
                <a:ext cx="6717929" cy="644664"/>
              </a:xfrm>
              <a:prstGeom prst="rect">
                <a:avLst/>
              </a:prstGeom>
              <a:blipFill rotWithShape="0">
                <a:blip r:embed="rId10"/>
                <a:stretch>
                  <a:fillRect t="-6604" r="-1270" b="-26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/>
          <p:cNvSpPr txBox="1"/>
          <p:nvPr/>
        </p:nvSpPr>
        <p:spPr>
          <a:xfrm>
            <a:off x="734188" y="3295144"/>
            <a:ext cx="3892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则电源的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电动势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为：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528760" y="3183704"/>
                <a:ext cx="1068369" cy="880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𝜺</m:t>
                      </m:r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𝑨</m:t>
                          </m:r>
                        </m:num>
                        <m:den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𝒒</m:t>
                          </m:r>
                        </m:den>
                      </m:f>
                    </m:oMath>
                  </m:oMathPara>
                </a14:m>
                <a:endParaRPr lang="zh-CN" altLang="en-US" sz="28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760" y="3183704"/>
                <a:ext cx="1068369" cy="88069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45"/>
          <p:cNvSpPr txBox="1"/>
          <p:nvPr/>
        </p:nvSpPr>
        <p:spPr>
          <a:xfrm>
            <a:off x="510256" y="3982954"/>
            <a:ext cx="59522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从场的观点，相当于引入等效的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非静电场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2996333" y="4624886"/>
                <a:ext cx="1439561" cy="990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𝑺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𝑭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𝑺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𝒒</m:t>
                          </m:r>
                        </m:den>
                      </m:f>
                    </m:oMath>
                  </m:oMathPara>
                </a14:m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333" y="4624886"/>
                <a:ext cx="1439561" cy="99091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本框 57"/>
          <p:cNvSpPr txBox="1"/>
          <p:nvPr/>
        </p:nvSpPr>
        <p:spPr>
          <a:xfrm>
            <a:off x="506726" y="5807269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电源的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电动势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775823" y="5678880"/>
                <a:ext cx="2307042" cy="9575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𝜀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−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+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𝑺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823" y="5678880"/>
                <a:ext cx="2307042" cy="95750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本框 58"/>
          <p:cNvSpPr txBox="1"/>
          <p:nvPr/>
        </p:nvSpPr>
        <p:spPr>
          <a:xfrm>
            <a:off x="6358022" y="5807268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或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7118676" y="5606622"/>
                <a:ext cx="2351926" cy="100424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𝜀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hr m:val="∮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𝑺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676" y="5606622"/>
                <a:ext cx="2351926" cy="100424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本框 60"/>
          <p:cNvSpPr txBox="1"/>
          <p:nvPr/>
        </p:nvSpPr>
        <p:spPr>
          <a:xfrm>
            <a:off x="9489896" y="5807267"/>
            <a:ext cx="2246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闭合电路</a:t>
            </a:r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568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1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6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  <p:bldP spid="4" grpId="0"/>
      <p:bldP spid="5" grpId="0" animBg="1"/>
      <p:bldP spid="6" grpId="0"/>
      <p:bldP spid="7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8" grpId="0" animBg="1"/>
      <p:bldP spid="32" grpId="0" animBg="1"/>
      <p:bldP spid="39" grpId="0"/>
      <p:bldP spid="42" grpId="0"/>
      <p:bldP spid="43" grpId="0" animBg="1"/>
      <p:bldP spid="47" grpId="0"/>
      <p:bldP spid="50" grpId="0"/>
      <p:bldP spid="52" grpId="0"/>
      <p:bldP spid="53" grpId="0"/>
      <p:bldP spid="54" grpId="0"/>
      <p:bldP spid="55" grpId="0"/>
      <p:bldP spid="56" grpId="0" animBg="1"/>
      <p:bldP spid="57" grpId="0"/>
      <p:bldP spid="41" grpId="0"/>
      <p:bldP spid="45" grpId="0"/>
      <p:bldP spid="8" grpId="0"/>
      <p:bldP spid="46" grpId="0"/>
      <p:bldP spid="49" grpId="0"/>
      <p:bldP spid="58" grpId="0"/>
      <p:bldP spid="9" grpId="0" animBg="1"/>
      <p:bldP spid="59" grpId="0"/>
      <p:bldP spid="60" grpId="0" animBg="1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6726" y="347501"/>
            <a:ext cx="3275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二 电磁感应定律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06726" y="918208"/>
            <a:ext cx="6776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电磁感应的实质是产生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感应电动势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419643" y="1580260"/>
                <a:ext cx="2237407" cy="9350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32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l-GR" altLang="zh-CN" sz="32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𝜱</m:t>
                              </m:r>
                            </m:e>
                            <m:sub>
                              <m:r>
                                <a:rPr lang="en-US" altLang="zh-CN" sz="32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𝑩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32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643" y="1580260"/>
                <a:ext cx="2237407" cy="9350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4937762" y="1769440"/>
            <a:ext cx="4512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法拉第电磁感应定律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20794" y="2568484"/>
                <a:ext cx="585378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zh-CN" altLang="en-US" sz="3200" b="1" i="1">
                            <a:solidFill>
                              <a:schemeClr val="tx1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𝜺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chemeClr val="tx1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为回路中的感应电动势。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4" y="2568484"/>
                <a:ext cx="5853782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2601" t="-16667" r="-2081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977881" y="3013143"/>
                <a:ext cx="2980431" cy="115025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l-GR" altLang="zh-CN" sz="32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𝜱</m:t>
                          </m:r>
                        </m:e>
                        <m:sub>
                          <m:r>
                            <a:rPr lang="en-US" altLang="zh-CN" sz="32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𝑩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𝑆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32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𝑩</m:t>
                              </m:r>
                            </m:e>
                          </m:acc>
                        </m:e>
                      </m:nary>
                      <m:r>
                        <a:rPr lang="en-US" altLang="zh-CN" sz="32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32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32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𝑺</m:t>
                          </m:r>
                        </m:e>
                      </m:acc>
                    </m:oMath>
                  </m:oMathPara>
                </a14:m>
                <a:endParaRPr lang="zh-CN" altLang="en-US" sz="32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881" y="3013143"/>
                <a:ext cx="2980431" cy="115025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939925" y="3009248"/>
                <a:ext cx="2999347" cy="115025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zh-CN" sz="32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𝐵</m:t>
                          </m:r>
                          <m:func>
                            <m:func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320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sz="32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𝜃</m:t>
                              </m:r>
                            </m:e>
                          </m:func>
                        </m:e>
                      </m:nary>
                      <m:r>
                        <a:rPr lang="en-US" altLang="zh-CN" sz="32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𝑑𝑆</m:t>
                      </m:r>
                    </m:oMath>
                  </m:oMathPara>
                </a14:m>
                <a:endParaRPr lang="zh-CN" altLang="en-US" sz="32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25" y="3009248"/>
                <a:ext cx="2999347" cy="115025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760840" y="3296233"/>
                <a:ext cx="41264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(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穿过回路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𝑺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的磁通量</a:t>
                </a:r>
                <a:r>
                  <a:rPr lang="en-US" altLang="zh-CN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)</a:t>
                </a:r>
                <a:endParaRPr lang="zh-CN" altLang="en-US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840" y="3296233"/>
                <a:ext cx="4126451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3693" t="-16667" r="-2954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520794" y="5038423"/>
            <a:ext cx="3892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回路中的感应电流：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336852" y="4923693"/>
                <a:ext cx="1209370" cy="8402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𝐼</m:t>
                      </m:r>
                      <m:r>
                        <a:rPr lang="en-US" altLang="zh-CN" sz="32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sz="32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852" y="4923693"/>
                <a:ext cx="1209370" cy="8402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527167" y="4828923"/>
                <a:ext cx="2163669" cy="93500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32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</m:den>
                      </m:f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32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l-GR" altLang="zh-CN" sz="32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𝜱</m:t>
                              </m:r>
                            </m:e>
                            <m:sub>
                              <m:r>
                                <a:rPr lang="en-US" altLang="zh-CN" sz="32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𝑩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32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167" y="4828923"/>
                <a:ext cx="2163669" cy="935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2558072" y="5890536"/>
                <a:ext cx="5853782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zh-CN" altLang="en-US" sz="32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32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为回路中的载流子提供能量！</a:t>
                </a: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072" y="5890536"/>
                <a:ext cx="5853782" cy="584775"/>
              </a:xfrm>
              <a:prstGeom prst="rect">
                <a:avLst/>
              </a:prstGeom>
              <a:blipFill rotWithShape="0">
                <a:blip r:embed="rId9"/>
                <a:stretch>
                  <a:fillRect t="-12745" r="-1139" b="-25490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571829" y="4211327"/>
                <a:ext cx="934903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−</m:t>
                    </m:r>
                  </m:oMath>
                </a14:m>
                <a:r>
                  <a:rPr lang="en-US" altLang="zh-CN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”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表示感应电动势的方向：磁通变化的反方向</a:t>
                </a: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829" y="4211327"/>
                <a:ext cx="9349034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1696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646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849757" y="1001969"/>
            <a:ext cx="2992577" cy="1283623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56"/>
          <p:cNvSpPr>
            <a:spLocks/>
          </p:cNvSpPr>
          <p:nvPr/>
        </p:nvSpPr>
        <p:spPr bwMode="auto">
          <a:xfrm>
            <a:off x="2185497" y="1735244"/>
            <a:ext cx="348816" cy="60325"/>
          </a:xfrm>
          <a:custGeom>
            <a:avLst/>
            <a:gdLst>
              <a:gd name="T0" fmla="*/ 0 w 238"/>
              <a:gd name="T1" fmla="*/ 3 h 38"/>
              <a:gd name="T2" fmla="*/ 39 w 238"/>
              <a:gd name="T3" fmla="*/ 21 h 38"/>
              <a:gd name="T4" fmla="*/ 39 w 238"/>
              <a:gd name="T5" fmla="*/ 21 h 38"/>
              <a:gd name="T6" fmla="*/ 64 w 238"/>
              <a:gd name="T7" fmla="*/ 29 h 38"/>
              <a:gd name="T8" fmla="*/ 64 w 238"/>
              <a:gd name="T9" fmla="*/ 29 h 38"/>
              <a:gd name="T10" fmla="*/ 144 w 238"/>
              <a:gd name="T11" fmla="*/ 33 h 38"/>
              <a:gd name="T12" fmla="*/ 238 w 238"/>
              <a:gd name="T13" fmla="*/ 0 h 3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8"/>
              <a:gd name="T22" fmla="*/ 0 h 38"/>
              <a:gd name="T23" fmla="*/ 238 w 238"/>
              <a:gd name="T24" fmla="*/ 38 h 3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8" h="38">
                <a:moveTo>
                  <a:pt x="0" y="3"/>
                </a:moveTo>
                <a:cubicBezTo>
                  <a:pt x="6" y="6"/>
                  <a:pt x="33" y="18"/>
                  <a:pt x="39" y="21"/>
                </a:cubicBezTo>
                <a:cubicBezTo>
                  <a:pt x="45" y="24"/>
                  <a:pt x="35" y="20"/>
                  <a:pt x="39" y="21"/>
                </a:cubicBezTo>
                <a:cubicBezTo>
                  <a:pt x="43" y="22"/>
                  <a:pt x="60" y="28"/>
                  <a:pt x="64" y="29"/>
                </a:cubicBezTo>
                <a:cubicBezTo>
                  <a:pt x="68" y="30"/>
                  <a:pt x="51" y="28"/>
                  <a:pt x="64" y="29"/>
                </a:cubicBezTo>
                <a:cubicBezTo>
                  <a:pt x="77" y="30"/>
                  <a:pt x="115" y="38"/>
                  <a:pt x="144" y="33"/>
                </a:cubicBezTo>
                <a:cubicBezTo>
                  <a:pt x="173" y="28"/>
                  <a:pt x="219" y="7"/>
                  <a:pt x="238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 flipV="1">
            <a:off x="2346043" y="240143"/>
            <a:ext cx="0" cy="1346027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950449" y="190884"/>
                <a:ext cx="283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449" y="190884"/>
                <a:ext cx="283732" cy="369332"/>
              </a:xfrm>
              <a:prstGeom prst="rect">
                <a:avLst/>
              </a:prstGeom>
              <a:blipFill>
                <a:blip r:embed="rId2"/>
                <a:stretch>
                  <a:fillRect l="-13043" r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c 60"/>
          <p:cNvSpPr>
            <a:spLocks/>
          </p:cNvSpPr>
          <p:nvPr/>
        </p:nvSpPr>
        <p:spPr bwMode="auto">
          <a:xfrm>
            <a:off x="827150" y="892883"/>
            <a:ext cx="629785" cy="73646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rc 60"/>
          <p:cNvSpPr>
            <a:spLocks/>
          </p:cNvSpPr>
          <p:nvPr/>
        </p:nvSpPr>
        <p:spPr bwMode="auto">
          <a:xfrm flipH="1">
            <a:off x="3176604" y="892883"/>
            <a:ext cx="665730" cy="73646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Arc 60"/>
          <p:cNvSpPr>
            <a:spLocks/>
          </p:cNvSpPr>
          <p:nvPr/>
        </p:nvSpPr>
        <p:spPr bwMode="auto">
          <a:xfrm flipH="1">
            <a:off x="2754411" y="369423"/>
            <a:ext cx="413194" cy="122025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11" name="Arc 60"/>
          <p:cNvSpPr>
            <a:spLocks/>
          </p:cNvSpPr>
          <p:nvPr/>
        </p:nvSpPr>
        <p:spPr bwMode="auto">
          <a:xfrm>
            <a:off x="1588413" y="369423"/>
            <a:ext cx="331548" cy="121155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130661" y="2179779"/>
            <a:ext cx="39600" cy="387928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533990" y="2217835"/>
            <a:ext cx="39388" cy="390150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976118" y="2285823"/>
            <a:ext cx="0" cy="322162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757069" y="2271968"/>
            <a:ext cx="0" cy="322162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>
            <a:off x="2185497" y="2271968"/>
            <a:ext cx="348816" cy="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2225143" y="2267241"/>
                <a:ext cx="339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143" y="2267241"/>
                <a:ext cx="339772" cy="369332"/>
              </a:xfrm>
              <a:prstGeom prst="rect">
                <a:avLst/>
              </a:prstGeom>
              <a:blipFill>
                <a:blip r:embed="rId3"/>
                <a:stretch>
                  <a:fillRect l="-10714" r="-7143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3201692" y="560596"/>
                <a:ext cx="307777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692" y="560596"/>
                <a:ext cx="307777" cy="414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3927072" y="184409"/>
                <a:ext cx="3142399" cy="100707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CN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𝜱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func>
                            <m:func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𝑑𝑆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072" y="184409"/>
                <a:ext cx="3142399" cy="10070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3954881" y="1264132"/>
                <a:ext cx="15410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881" y="1264132"/>
                <a:ext cx="154106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4093722" y="1779312"/>
                <a:ext cx="12659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CN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𝜱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722" y="1779312"/>
                <a:ext cx="126598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4092418" y="2293832"/>
                <a:ext cx="10936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418" y="2293832"/>
                <a:ext cx="109369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744914" y="2546036"/>
                <a:ext cx="1567545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l-GR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𝜱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𝑩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&gt;0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14" y="2546036"/>
                <a:ext cx="1567545" cy="81804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右箭头 32"/>
          <p:cNvSpPr/>
          <p:nvPr/>
        </p:nvSpPr>
        <p:spPr>
          <a:xfrm>
            <a:off x="2346043" y="2844250"/>
            <a:ext cx="467896" cy="259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2901569" y="2739614"/>
                <a:ext cx="11108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&lt;0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569" y="2739614"/>
                <a:ext cx="1110882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/>
          <p:cNvSpPr txBox="1"/>
          <p:nvPr/>
        </p:nvSpPr>
        <p:spPr>
          <a:xfrm>
            <a:off x="3898503" y="2662976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逆绕向</a:t>
            </a:r>
          </a:p>
        </p:txBody>
      </p:sp>
      <p:sp>
        <p:nvSpPr>
          <p:cNvPr id="37" name="Freeform 56"/>
          <p:cNvSpPr>
            <a:spLocks/>
          </p:cNvSpPr>
          <p:nvPr/>
        </p:nvSpPr>
        <p:spPr bwMode="auto">
          <a:xfrm>
            <a:off x="2125034" y="4769978"/>
            <a:ext cx="348816" cy="60325"/>
          </a:xfrm>
          <a:custGeom>
            <a:avLst/>
            <a:gdLst>
              <a:gd name="T0" fmla="*/ 0 w 238"/>
              <a:gd name="T1" fmla="*/ 3 h 38"/>
              <a:gd name="T2" fmla="*/ 39 w 238"/>
              <a:gd name="T3" fmla="*/ 21 h 38"/>
              <a:gd name="T4" fmla="*/ 39 w 238"/>
              <a:gd name="T5" fmla="*/ 21 h 38"/>
              <a:gd name="T6" fmla="*/ 64 w 238"/>
              <a:gd name="T7" fmla="*/ 29 h 38"/>
              <a:gd name="T8" fmla="*/ 64 w 238"/>
              <a:gd name="T9" fmla="*/ 29 h 38"/>
              <a:gd name="T10" fmla="*/ 144 w 238"/>
              <a:gd name="T11" fmla="*/ 33 h 38"/>
              <a:gd name="T12" fmla="*/ 238 w 238"/>
              <a:gd name="T13" fmla="*/ 0 h 3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8"/>
              <a:gd name="T22" fmla="*/ 0 h 38"/>
              <a:gd name="T23" fmla="*/ 238 w 238"/>
              <a:gd name="T24" fmla="*/ 38 h 3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8" h="38">
                <a:moveTo>
                  <a:pt x="0" y="3"/>
                </a:moveTo>
                <a:cubicBezTo>
                  <a:pt x="6" y="6"/>
                  <a:pt x="33" y="18"/>
                  <a:pt x="39" y="21"/>
                </a:cubicBezTo>
                <a:cubicBezTo>
                  <a:pt x="45" y="24"/>
                  <a:pt x="35" y="20"/>
                  <a:pt x="39" y="21"/>
                </a:cubicBezTo>
                <a:cubicBezTo>
                  <a:pt x="43" y="22"/>
                  <a:pt x="60" y="28"/>
                  <a:pt x="64" y="29"/>
                </a:cubicBezTo>
                <a:cubicBezTo>
                  <a:pt x="68" y="30"/>
                  <a:pt x="51" y="28"/>
                  <a:pt x="64" y="29"/>
                </a:cubicBezTo>
                <a:cubicBezTo>
                  <a:pt x="77" y="30"/>
                  <a:pt x="115" y="38"/>
                  <a:pt x="144" y="33"/>
                </a:cubicBezTo>
                <a:cubicBezTo>
                  <a:pt x="173" y="28"/>
                  <a:pt x="219" y="7"/>
                  <a:pt x="238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0" name="Arc 60"/>
          <p:cNvSpPr>
            <a:spLocks/>
          </p:cNvSpPr>
          <p:nvPr/>
        </p:nvSpPr>
        <p:spPr bwMode="auto">
          <a:xfrm flipV="1">
            <a:off x="766687" y="4423933"/>
            <a:ext cx="629785" cy="760754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1" name="Arc 60"/>
          <p:cNvSpPr>
            <a:spLocks/>
          </p:cNvSpPr>
          <p:nvPr/>
        </p:nvSpPr>
        <p:spPr bwMode="auto">
          <a:xfrm flipH="1" flipV="1">
            <a:off x="3116141" y="4423933"/>
            <a:ext cx="665730" cy="760754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2" name="Arc 60"/>
          <p:cNvSpPr>
            <a:spLocks/>
          </p:cNvSpPr>
          <p:nvPr/>
        </p:nvSpPr>
        <p:spPr bwMode="auto">
          <a:xfrm flipH="1" flipV="1">
            <a:off x="2693948" y="4384264"/>
            <a:ext cx="413194" cy="1407203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3" name="Arc 60"/>
          <p:cNvSpPr>
            <a:spLocks/>
          </p:cNvSpPr>
          <p:nvPr/>
        </p:nvSpPr>
        <p:spPr bwMode="auto">
          <a:xfrm flipV="1">
            <a:off x="1527950" y="4375563"/>
            <a:ext cx="331548" cy="1397168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2115694" y="4949121"/>
                <a:ext cx="4087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𝜺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694" y="4949121"/>
                <a:ext cx="408702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3894418" y="4372760"/>
                <a:ext cx="16228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𝜃</m:t>
                          </m:r>
                        </m:e>
                      </m:func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&lt;0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418" y="4372760"/>
                <a:ext cx="1622817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4033259" y="4887940"/>
                <a:ext cx="13477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l-GR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𝜱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𝑩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&lt;0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259" y="4887940"/>
                <a:ext cx="1347740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4031955" y="5402460"/>
                <a:ext cx="11754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l-GR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𝜱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𝑩</m:t>
                              </m:r>
                            </m:sub>
                          </m:sSub>
                        </m:e>
                      </m:d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↑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955" y="5402460"/>
                <a:ext cx="1175450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684451" y="5802440"/>
                <a:ext cx="1567545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l-GR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𝜱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𝑩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&lt;0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51" y="5802440"/>
                <a:ext cx="1567545" cy="81804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右箭头 54"/>
          <p:cNvSpPr/>
          <p:nvPr/>
        </p:nvSpPr>
        <p:spPr>
          <a:xfrm>
            <a:off x="2285580" y="6100654"/>
            <a:ext cx="467896" cy="259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2841106" y="5996018"/>
                <a:ext cx="11108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&gt;0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106" y="5996018"/>
                <a:ext cx="1110882" cy="43088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本框 56"/>
          <p:cNvSpPr txBox="1"/>
          <p:nvPr/>
        </p:nvSpPr>
        <p:spPr>
          <a:xfrm>
            <a:off x="3878665" y="5910184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顺绕向</a:t>
            </a:r>
          </a:p>
        </p:txBody>
      </p:sp>
      <p:sp>
        <p:nvSpPr>
          <p:cNvPr id="60" name="椭圆 59"/>
          <p:cNvSpPr/>
          <p:nvPr/>
        </p:nvSpPr>
        <p:spPr>
          <a:xfrm>
            <a:off x="803153" y="3649322"/>
            <a:ext cx="2992577" cy="1283623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 flipH="1" flipV="1">
            <a:off x="2947490" y="3559354"/>
            <a:ext cx="99205" cy="748354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1459109" y="3628168"/>
            <a:ext cx="68201" cy="689613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1876629" y="3560093"/>
            <a:ext cx="48287" cy="747615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flipV="1">
            <a:off x="2285580" y="3404182"/>
            <a:ext cx="0" cy="931234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2630920" y="3602293"/>
            <a:ext cx="31131" cy="715488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3483093" y="4692305"/>
                <a:ext cx="37670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0000CC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rgbClr val="0000CC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093" y="4692305"/>
                <a:ext cx="376705" cy="41408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1953497" y="3311908"/>
                <a:ext cx="3526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𝒏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497" y="3311908"/>
                <a:ext cx="352661" cy="369332"/>
              </a:xfrm>
              <a:prstGeom prst="rect">
                <a:avLst/>
              </a:prstGeom>
              <a:blipFill rotWithShape="0">
                <a:blip r:embed="rId1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接箭头连接符 75"/>
          <p:cNvCxnSpPr/>
          <p:nvPr/>
        </p:nvCxnSpPr>
        <p:spPr>
          <a:xfrm flipV="1">
            <a:off x="2152880" y="4928778"/>
            <a:ext cx="362609" cy="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椭圆 79"/>
          <p:cNvSpPr/>
          <p:nvPr/>
        </p:nvSpPr>
        <p:spPr>
          <a:xfrm>
            <a:off x="6880014" y="983920"/>
            <a:ext cx="2992577" cy="1283623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Freeform 56"/>
          <p:cNvSpPr>
            <a:spLocks/>
          </p:cNvSpPr>
          <p:nvPr/>
        </p:nvSpPr>
        <p:spPr bwMode="auto">
          <a:xfrm>
            <a:off x="8215754" y="1717195"/>
            <a:ext cx="348816" cy="60325"/>
          </a:xfrm>
          <a:custGeom>
            <a:avLst/>
            <a:gdLst>
              <a:gd name="T0" fmla="*/ 0 w 238"/>
              <a:gd name="T1" fmla="*/ 3 h 38"/>
              <a:gd name="T2" fmla="*/ 39 w 238"/>
              <a:gd name="T3" fmla="*/ 21 h 38"/>
              <a:gd name="T4" fmla="*/ 39 w 238"/>
              <a:gd name="T5" fmla="*/ 21 h 38"/>
              <a:gd name="T6" fmla="*/ 64 w 238"/>
              <a:gd name="T7" fmla="*/ 29 h 38"/>
              <a:gd name="T8" fmla="*/ 64 w 238"/>
              <a:gd name="T9" fmla="*/ 29 h 38"/>
              <a:gd name="T10" fmla="*/ 144 w 238"/>
              <a:gd name="T11" fmla="*/ 33 h 38"/>
              <a:gd name="T12" fmla="*/ 238 w 238"/>
              <a:gd name="T13" fmla="*/ 0 h 3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8"/>
              <a:gd name="T22" fmla="*/ 0 h 38"/>
              <a:gd name="T23" fmla="*/ 238 w 238"/>
              <a:gd name="T24" fmla="*/ 38 h 3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8" h="38">
                <a:moveTo>
                  <a:pt x="0" y="3"/>
                </a:moveTo>
                <a:cubicBezTo>
                  <a:pt x="6" y="6"/>
                  <a:pt x="33" y="18"/>
                  <a:pt x="39" y="21"/>
                </a:cubicBezTo>
                <a:cubicBezTo>
                  <a:pt x="45" y="24"/>
                  <a:pt x="35" y="20"/>
                  <a:pt x="39" y="21"/>
                </a:cubicBezTo>
                <a:cubicBezTo>
                  <a:pt x="43" y="22"/>
                  <a:pt x="60" y="28"/>
                  <a:pt x="64" y="29"/>
                </a:cubicBezTo>
                <a:cubicBezTo>
                  <a:pt x="68" y="30"/>
                  <a:pt x="51" y="28"/>
                  <a:pt x="64" y="29"/>
                </a:cubicBezTo>
                <a:cubicBezTo>
                  <a:pt x="77" y="30"/>
                  <a:pt x="115" y="38"/>
                  <a:pt x="144" y="33"/>
                </a:cubicBezTo>
                <a:cubicBezTo>
                  <a:pt x="173" y="28"/>
                  <a:pt x="219" y="7"/>
                  <a:pt x="238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82" name="直接箭头连接符 81"/>
          <p:cNvCxnSpPr/>
          <p:nvPr/>
        </p:nvCxnSpPr>
        <p:spPr>
          <a:xfrm flipH="1" flipV="1">
            <a:off x="8376300" y="222094"/>
            <a:ext cx="0" cy="1346027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/>
              <p:cNvSpPr txBox="1"/>
              <p:nvPr/>
            </p:nvSpPr>
            <p:spPr>
              <a:xfrm>
                <a:off x="7980706" y="172835"/>
                <a:ext cx="283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3" name="文本框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0706" y="172835"/>
                <a:ext cx="283732" cy="369332"/>
              </a:xfrm>
              <a:prstGeom prst="rect">
                <a:avLst/>
              </a:prstGeom>
              <a:blipFill>
                <a:blip r:embed="rId19"/>
                <a:stretch>
                  <a:fillRect l="-12766" r="-10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c 60"/>
          <p:cNvSpPr>
            <a:spLocks/>
          </p:cNvSpPr>
          <p:nvPr/>
        </p:nvSpPr>
        <p:spPr bwMode="auto">
          <a:xfrm>
            <a:off x="6857407" y="874834"/>
            <a:ext cx="629785" cy="73646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" name="Arc 60"/>
          <p:cNvSpPr>
            <a:spLocks/>
          </p:cNvSpPr>
          <p:nvPr/>
        </p:nvSpPr>
        <p:spPr bwMode="auto">
          <a:xfrm flipH="1">
            <a:off x="9206861" y="874834"/>
            <a:ext cx="665730" cy="73646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" name="Arc 60"/>
          <p:cNvSpPr>
            <a:spLocks/>
          </p:cNvSpPr>
          <p:nvPr/>
        </p:nvSpPr>
        <p:spPr bwMode="auto">
          <a:xfrm flipH="1">
            <a:off x="8784668" y="351374"/>
            <a:ext cx="413194" cy="122025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87" name="Arc 60"/>
          <p:cNvSpPr>
            <a:spLocks/>
          </p:cNvSpPr>
          <p:nvPr/>
        </p:nvSpPr>
        <p:spPr bwMode="auto">
          <a:xfrm>
            <a:off x="7618670" y="351374"/>
            <a:ext cx="331548" cy="121155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cxnSp>
        <p:nvCxnSpPr>
          <p:cNvPr id="88" name="直接连接符 87"/>
          <p:cNvCxnSpPr/>
          <p:nvPr/>
        </p:nvCxnSpPr>
        <p:spPr>
          <a:xfrm flipH="1">
            <a:off x="9160918" y="2161730"/>
            <a:ext cx="39600" cy="387928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64247" y="2199786"/>
            <a:ext cx="39388" cy="390150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8006375" y="2267774"/>
            <a:ext cx="0" cy="322162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8787326" y="2253919"/>
            <a:ext cx="0" cy="322162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 flipV="1">
            <a:off x="8240507" y="2258005"/>
            <a:ext cx="366232" cy="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/>
              <p:cNvSpPr txBox="1"/>
              <p:nvPr/>
            </p:nvSpPr>
            <p:spPr>
              <a:xfrm>
                <a:off x="8255400" y="2249192"/>
                <a:ext cx="339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3" name="文本框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00" y="2249192"/>
                <a:ext cx="339772" cy="369332"/>
              </a:xfrm>
              <a:prstGeom prst="rect">
                <a:avLst/>
              </a:prstGeom>
              <a:blipFill>
                <a:blip r:embed="rId20"/>
                <a:stretch>
                  <a:fillRect l="-10714" r="-7143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/>
              <p:cNvSpPr txBox="1"/>
              <p:nvPr/>
            </p:nvSpPr>
            <p:spPr>
              <a:xfrm>
                <a:off x="9231949" y="542547"/>
                <a:ext cx="307777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94" name="文本框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949" y="542547"/>
                <a:ext cx="307777" cy="41408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/>
              <p:cNvSpPr txBox="1"/>
              <p:nvPr/>
            </p:nvSpPr>
            <p:spPr>
              <a:xfrm>
                <a:off x="9985138" y="1246083"/>
                <a:ext cx="15410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5" name="文本框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138" y="1246083"/>
                <a:ext cx="1541063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/>
              <p:cNvSpPr txBox="1"/>
              <p:nvPr/>
            </p:nvSpPr>
            <p:spPr>
              <a:xfrm>
                <a:off x="10123979" y="1761263"/>
                <a:ext cx="12659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CN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𝜱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6" name="文本框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979" y="1761263"/>
                <a:ext cx="1265988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/>
              <p:cNvSpPr txBox="1"/>
              <p:nvPr/>
            </p:nvSpPr>
            <p:spPr>
              <a:xfrm>
                <a:off x="10122675" y="2275783"/>
                <a:ext cx="10936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7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675" y="2275783"/>
                <a:ext cx="1093697" cy="43088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/>
              <p:cNvSpPr txBox="1"/>
              <p:nvPr/>
            </p:nvSpPr>
            <p:spPr>
              <a:xfrm>
                <a:off x="6775171" y="2527987"/>
                <a:ext cx="1567545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l-GR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𝜱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𝑩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&lt;0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171" y="2527987"/>
                <a:ext cx="1567545" cy="818044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右箭头 98"/>
          <p:cNvSpPr/>
          <p:nvPr/>
        </p:nvSpPr>
        <p:spPr>
          <a:xfrm>
            <a:off x="8376300" y="2826201"/>
            <a:ext cx="467896" cy="259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/>
              <p:cNvSpPr txBox="1"/>
              <p:nvPr/>
            </p:nvSpPr>
            <p:spPr>
              <a:xfrm>
                <a:off x="8931826" y="2721565"/>
                <a:ext cx="11108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&gt;0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0" name="文本框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826" y="2721565"/>
                <a:ext cx="1110882" cy="430887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文本框 100"/>
          <p:cNvSpPr txBox="1"/>
          <p:nvPr/>
        </p:nvSpPr>
        <p:spPr>
          <a:xfrm>
            <a:off x="9928760" y="2644927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顺绕向</a:t>
            </a:r>
          </a:p>
        </p:txBody>
      </p:sp>
      <p:sp>
        <p:nvSpPr>
          <p:cNvPr id="102" name="Freeform 56"/>
          <p:cNvSpPr>
            <a:spLocks/>
          </p:cNvSpPr>
          <p:nvPr/>
        </p:nvSpPr>
        <p:spPr bwMode="auto">
          <a:xfrm>
            <a:off x="8155291" y="4751929"/>
            <a:ext cx="348816" cy="60325"/>
          </a:xfrm>
          <a:custGeom>
            <a:avLst/>
            <a:gdLst>
              <a:gd name="T0" fmla="*/ 0 w 238"/>
              <a:gd name="T1" fmla="*/ 3 h 38"/>
              <a:gd name="T2" fmla="*/ 39 w 238"/>
              <a:gd name="T3" fmla="*/ 21 h 38"/>
              <a:gd name="T4" fmla="*/ 39 w 238"/>
              <a:gd name="T5" fmla="*/ 21 h 38"/>
              <a:gd name="T6" fmla="*/ 64 w 238"/>
              <a:gd name="T7" fmla="*/ 29 h 38"/>
              <a:gd name="T8" fmla="*/ 64 w 238"/>
              <a:gd name="T9" fmla="*/ 29 h 38"/>
              <a:gd name="T10" fmla="*/ 144 w 238"/>
              <a:gd name="T11" fmla="*/ 33 h 38"/>
              <a:gd name="T12" fmla="*/ 238 w 238"/>
              <a:gd name="T13" fmla="*/ 0 h 3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8"/>
              <a:gd name="T22" fmla="*/ 0 h 38"/>
              <a:gd name="T23" fmla="*/ 238 w 238"/>
              <a:gd name="T24" fmla="*/ 38 h 3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8" h="38">
                <a:moveTo>
                  <a:pt x="0" y="3"/>
                </a:moveTo>
                <a:cubicBezTo>
                  <a:pt x="6" y="6"/>
                  <a:pt x="33" y="18"/>
                  <a:pt x="39" y="21"/>
                </a:cubicBezTo>
                <a:cubicBezTo>
                  <a:pt x="45" y="24"/>
                  <a:pt x="35" y="20"/>
                  <a:pt x="39" y="21"/>
                </a:cubicBezTo>
                <a:cubicBezTo>
                  <a:pt x="43" y="22"/>
                  <a:pt x="60" y="28"/>
                  <a:pt x="64" y="29"/>
                </a:cubicBezTo>
                <a:cubicBezTo>
                  <a:pt x="68" y="30"/>
                  <a:pt x="51" y="28"/>
                  <a:pt x="64" y="29"/>
                </a:cubicBezTo>
                <a:cubicBezTo>
                  <a:pt x="77" y="30"/>
                  <a:pt x="115" y="38"/>
                  <a:pt x="144" y="33"/>
                </a:cubicBezTo>
                <a:cubicBezTo>
                  <a:pt x="173" y="28"/>
                  <a:pt x="219" y="7"/>
                  <a:pt x="238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3" name="Arc 60"/>
          <p:cNvSpPr>
            <a:spLocks/>
          </p:cNvSpPr>
          <p:nvPr/>
        </p:nvSpPr>
        <p:spPr bwMode="auto">
          <a:xfrm flipV="1">
            <a:off x="6796944" y="4405884"/>
            <a:ext cx="629785" cy="760754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4" name="Arc 60"/>
          <p:cNvSpPr>
            <a:spLocks/>
          </p:cNvSpPr>
          <p:nvPr/>
        </p:nvSpPr>
        <p:spPr bwMode="auto">
          <a:xfrm flipH="1" flipV="1">
            <a:off x="9146398" y="4405884"/>
            <a:ext cx="665730" cy="760754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5" name="Arc 60"/>
          <p:cNvSpPr>
            <a:spLocks/>
          </p:cNvSpPr>
          <p:nvPr/>
        </p:nvSpPr>
        <p:spPr bwMode="auto">
          <a:xfrm flipH="1" flipV="1">
            <a:off x="8724205" y="4366215"/>
            <a:ext cx="413194" cy="1407203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6" name="Arc 60"/>
          <p:cNvSpPr>
            <a:spLocks/>
          </p:cNvSpPr>
          <p:nvPr/>
        </p:nvSpPr>
        <p:spPr bwMode="auto">
          <a:xfrm flipV="1">
            <a:off x="7558207" y="4357514"/>
            <a:ext cx="331548" cy="1397168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/>
              <p:cNvSpPr txBox="1"/>
              <p:nvPr/>
            </p:nvSpPr>
            <p:spPr>
              <a:xfrm>
                <a:off x="8145951" y="4931072"/>
                <a:ext cx="4087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𝜺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7" name="文本框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951" y="4931072"/>
                <a:ext cx="408702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/>
              <p:cNvSpPr txBox="1"/>
              <p:nvPr/>
            </p:nvSpPr>
            <p:spPr>
              <a:xfrm>
                <a:off x="9924675" y="4354711"/>
                <a:ext cx="16228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𝜃</m:t>
                          </m:r>
                        </m:e>
                      </m:func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&lt;0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8" name="文本框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675" y="4354711"/>
                <a:ext cx="1622817" cy="430887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/>
              <p:cNvSpPr txBox="1"/>
              <p:nvPr/>
            </p:nvSpPr>
            <p:spPr>
              <a:xfrm>
                <a:off x="10063516" y="4869891"/>
                <a:ext cx="13477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l-GR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𝜱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𝑩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&lt;0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9" name="文本框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516" y="4869891"/>
                <a:ext cx="1347740" cy="430887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/>
              <p:cNvSpPr txBox="1"/>
              <p:nvPr/>
            </p:nvSpPr>
            <p:spPr>
              <a:xfrm>
                <a:off x="10062212" y="5384411"/>
                <a:ext cx="11754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l-GR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𝜱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𝑩</m:t>
                              </m:r>
                            </m:sub>
                          </m:sSub>
                        </m:e>
                      </m:d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↓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2212" y="5384411"/>
                <a:ext cx="1175450" cy="430887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/>
              <p:cNvSpPr txBox="1"/>
              <p:nvPr/>
            </p:nvSpPr>
            <p:spPr>
              <a:xfrm>
                <a:off x="6714708" y="5784391"/>
                <a:ext cx="1567545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l-GR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𝜱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𝑩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&gt;0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1" name="文本框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708" y="5784391"/>
                <a:ext cx="1567545" cy="818044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右箭头 111"/>
          <p:cNvSpPr/>
          <p:nvPr/>
        </p:nvSpPr>
        <p:spPr>
          <a:xfrm>
            <a:off x="8315837" y="6082605"/>
            <a:ext cx="467896" cy="259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/>
              <p:cNvSpPr txBox="1"/>
              <p:nvPr/>
            </p:nvSpPr>
            <p:spPr>
              <a:xfrm>
                <a:off x="8871363" y="5977969"/>
                <a:ext cx="11108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&lt;0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3" name="文本框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363" y="5977969"/>
                <a:ext cx="1110882" cy="430887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文本框 113"/>
          <p:cNvSpPr txBox="1"/>
          <p:nvPr/>
        </p:nvSpPr>
        <p:spPr>
          <a:xfrm>
            <a:off x="9908922" y="5892135"/>
            <a:ext cx="142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逆绕向</a:t>
            </a:r>
          </a:p>
        </p:txBody>
      </p:sp>
      <p:sp>
        <p:nvSpPr>
          <p:cNvPr id="115" name="椭圆 114"/>
          <p:cNvSpPr/>
          <p:nvPr/>
        </p:nvSpPr>
        <p:spPr>
          <a:xfrm>
            <a:off x="6833410" y="3631273"/>
            <a:ext cx="2992577" cy="1283623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16" name="直接连接符 115"/>
          <p:cNvCxnSpPr/>
          <p:nvPr/>
        </p:nvCxnSpPr>
        <p:spPr>
          <a:xfrm flipH="1" flipV="1">
            <a:off x="8977747" y="3541305"/>
            <a:ext cx="99205" cy="748354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 flipH="1">
            <a:off x="7489366" y="3610119"/>
            <a:ext cx="68201" cy="689613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V="1">
            <a:off x="7906886" y="3542044"/>
            <a:ext cx="48287" cy="747615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/>
          <p:nvPr/>
        </p:nvCxnSpPr>
        <p:spPr>
          <a:xfrm flipV="1">
            <a:off x="8315837" y="3386133"/>
            <a:ext cx="0" cy="931234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 flipH="1" flipV="1">
            <a:off x="8661177" y="3584244"/>
            <a:ext cx="31131" cy="715488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/>
              <p:cNvSpPr txBox="1"/>
              <p:nvPr/>
            </p:nvSpPr>
            <p:spPr>
              <a:xfrm>
                <a:off x="9513350" y="4674256"/>
                <a:ext cx="37670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0000CC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rgbClr val="0000CC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1" name="文本框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350" y="4674256"/>
                <a:ext cx="376705" cy="414088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/>
              <p:cNvSpPr txBox="1"/>
              <p:nvPr/>
            </p:nvSpPr>
            <p:spPr>
              <a:xfrm>
                <a:off x="7983754" y="3293859"/>
                <a:ext cx="3526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𝒏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2" name="文本框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754" y="3293859"/>
                <a:ext cx="352661" cy="369332"/>
              </a:xfrm>
              <a:prstGeom prst="rect">
                <a:avLst/>
              </a:prstGeom>
              <a:blipFill rotWithShape="0">
                <a:blip r:embed="rId3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直接箭头连接符 122"/>
          <p:cNvCxnSpPr/>
          <p:nvPr/>
        </p:nvCxnSpPr>
        <p:spPr>
          <a:xfrm flipH="1" flipV="1">
            <a:off x="8073143" y="4909009"/>
            <a:ext cx="422812" cy="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/>
              <p:cNvSpPr txBox="1"/>
              <p:nvPr/>
            </p:nvSpPr>
            <p:spPr>
              <a:xfrm>
                <a:off x="4767754" y="3266223"/>
                <a:ext cx="1958421" cy="81804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l-GR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𝜱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𝑩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4" name="文本框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754" y="3266223"/>
                <a:ext cx="1958421" cy="818044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74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5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8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7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0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6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9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5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4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0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3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6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9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5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4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7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0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3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6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9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2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5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8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1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4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7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0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3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7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0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3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  <p:bldP spid="8" grpId="0" animBg="1"/>
      <p:bldP spid="9" grpId="0" animBg="1"/>
      <p:bldP spid="10" grpId="0" animBg="1"/>
      <p:bldP spid="11" grpId="0" animBg="1"/>
      <p:bldP spid="25" grpId="0"/>
      <p:bldP spid="26" grpId="0"/>
      <p:bldP spid="29" grpId="0"/>
      <p:bldP spid="30" grpId="0"/>
      <p:bldP spid="31" grpId="0"/>
      <p:bldP spid="32" grpId="0"/>
      <p:bldP spid="33" grpId="0" animBg="1"/>
      <p:bldP spid="34" grpId="0"/>
      <p:bldP spid="35" grpId="0"/>
      <p:bldP spid="37" grpId="0" animBg="1"/>
      <p:bldP spid="40" grpId="0" animBg="1"/>
      <p:bldP spid="41" grpId="0" animBg="1"/>
      <p:bldP spid="42" grpId="0" animBg="1"/>
      <p:bldP spid="43" grpId="0" animBg="1"/>
      <p:bldP spid="49" grpId="0"/>
      <p:bldP spid="51" grpId="0"/>
      <p:bldP spid="52" grpId="0"/>
      <p:bldP spid="53" grpId="0"/>
      <p:bldP spid="54" grpId="0"/>
      <p:bldP spid="55" grpId="0" animBg="1"/>
      <p:bldP spid="56" grpId="0"/>
      <p:bldP spid="57" grpId="0"/>
      <p:bldP spid="60" grpId="0" animBg="1"/>
      <p:bldP spid="74" grpId="0"/>
      <p:bldP spid="75" grpId="0"/>
      <p:bldP spid="80" grpId="0" animBg="1"/>
      <p:bldP spid="81" grpId="0" animBg="1"/>
      <p:bldP spid="83" grpId="0"/>
      <p:bldP spid="84" grpId="0" animBg="1"/>
      <p:bldP spid="85" grpId="0" animBg="1"/>
      <p:bldP spid="86" grpId="0" animBg="1"/>
      <p:bldP spid="87" grpId="0" animBg="1"/>
      <p:bldP spid="93" grpId="0"/>
      <p:bldP spid="94" grpId="0"/>
      <p:bldP spid="95" grpId="0"/>
      <p:bldP spid="96" grpId="0"/>
      <p:bldP spid="97" grpId="0"/>
      <p:bldP spid="98" grpId="0"/>
      <p:bldP spid="99" grpId="0" animBg="1"/>
      <p:bldP spid="100" grpId="0"/>
      <p:bldP spid="101" grpId="0"/>
      <p:bldP spid="102" grpId="0" animBg="1"/>
      <p:bldP spid="103" grpId="0" animBg="1"/>
      <p:bldP spid="104" grpId="0" animBg="1"/>
      <p:bldP spid="105" grpId="0" animBg="1"/>
      <p:bldP spid="106" grpId="0" animBg="1"/>
      <p:bldP spid="107" grpId="0"/>
      <p:bldP spid="108" grpId="0"/>
      <p:bldP spid="109" grpId="0"/>
      <p:bldP spid="110" grpId="0"/>
      <p:bldP spid="111" grpId="0"/>
      <p:bldP spid="112" grpId="0" animBg="1"/>
      <p:bldP spid="113" grpId="0"/>
      <p:bldP spid="114" grpId="0"/>
      <p:bldP spid="115" grpId="0" animBg="1"/>
      <p:bldP spid="121" grpId="0"/>
      <p:bldP spid="122" grpId="0"/>
      <p:bldP spid="1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6726" y="347501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楞次定律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06725" y="932276"/>
            <a:ext cx="96600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闭合回路中</a:t>
            </a:r>
            <a:r>
              <a:rPr lang="zh-CN" altLang="en-US" sz="3200" b="1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磁感应电流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总是使得它</a:t>
            </a:r>
            <a:r>
              <a:rPr lang="zh-CN" altLang="en-US" sz="3200" b="1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激发的磁场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去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阻碍</a:t>
            </a:r>
            <a:endParaRPr lang="en-US" altLang="zh-CN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引起闭合回路中</a:t>
            </a:r>
            <a:r>
              <a:rPr lang="zh-CN" altLang="en-US" sz="3200" b="1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磁通量的变化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p:sp>
        <p:nvSpPr>
          <p:cNvPr id="4" name="椭圆 3"/>
          <p:cNvSpPr/>
          <p:nvPr/>
        </p:nvSpPr>
        <p:spPr>
          <a:xfrm>
            <a:off x="1117610" y="3006268"/>
            <a:ext cx="2992577" cy="1283623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Freeform 56"/>
          <p:cNvSpPr>
            <a:spLocks/>
          </p:cNvSpPr>
          <p:nvPr/>
        </p:nvSpPr>
        <p:spPr bwMode="auto">
          <a:xfrm>
            <a:off x="2453350" y="3739543"/>
            <a:ext cx="348816" cy="60325"/>
          </a:xfrm>
          <a:custGeom>
            <a:avLst/>
            <a:gdLst>
              <a:gd name="T0" fmla="*/ 0 w 238"/>
              <a:gd name="T1" fmla="*/ 3 h 38"/>
              <a:gd name="T2" fmla="*/ 39 w 238"/>
              <a:gd name="T3" fmla="*/ 21 h 38"/>
              <a:gd name="T4" fmla="*/ 39 w 238"/>
              <a:gd name="T5" fmla="*/ 21 h 38"/>
              <a:gd name="T6" fmla="*/ 64 w 238"/>
              <a:gd name="T7" fmla="*/ 29 h 38"/>
              <a:gd name="T8" fmla="*/ 64 w 238"/>
              <a:gd name="T9" fmla="*/ 29 h 38"/>
              <a:gd name="T10" fmla="*/ 144 w 238"/>
              <a:gd name="T11" fmla="*/ 33 h 38"/>
              <a:gd name="T12" fmla="*/ 238 w 238"/>
              <a:gd name="T13" fmla="*/ 0 h 3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8"/>
              <a:gd name="T22" fmla="*/ 0 h 38"/>
              <a:gd name="T23" fmla="*/ 238 w 238"/>
              <a:gd name="T24" fmla="*/ 38 h 3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8" h="38">
                <a:moveTo>
                  <a:pt x="0" y="3"/>
                </a:moveTo>
                <a:cubicBezTo>
                  <a:pt x="6" y="6"/>
                  <a:pt x="33" y="18"/>
                  <a:pt x="39" y="21"/>
                </a:cubicBezTo>
                <a:cubicBezTo>
                  <a:pt x="45" y="24"/>
                  <a:pt x="35" y="20"/>
                  <a:pt x="39" y="21"/>
                </a:cubicBezTo>
                <a:cubicBezTo>
                  <a:pt x="43" y="22"/>
                  <a:pt x="60" y="28"/>
                  <a:pt x="64" y="29"/>
                </a:cubicBezTo>
                <a:cubicBezTo>
                  <a:pt x="68" y="30"/>
                  <a:pt x="51" y="28"/>
                  <a:pt x="64" y="29"/>
                </a:cubicBezTo>
                <a:cubicBezTo>
                  <a:pt x="77" y="30"/>
                  <a:pt x="115" y="38"/>
                  <a:pt x="144" y="33"/>
                </a:cubicBezTo>
                <a:cubicBezTo>
                  <a:pt x="173" y="28"/>
                  <a:pt x="219" y="7"/>
                  <a:pt x="238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 flipV="1">
            <a:off x="2613896" y="2244442"/>
            <a:ext cx="0" cy="1346027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218302" y="2195183"/>
                <a:ext cx="3526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𝒏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302" y="2195183"/>
                <a:ext cx="35266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c 60"/>
          <p:cNvSpPr>
            <a:spLocks/>
          </p:cNvSpPr>
          <p:nvPr/>
        </p:nvSpPr>
        <p:spPr bwMode="auto">
          <a:xfrm>
            <a:off x="1095003" y="2897182"/>
            <a:ext cx="629785" cy="73646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" name="Arc 60"/>
          <p:cNvSpPr>
            <a:spLocks/>
          </p:cNvSpPr>
          <p:nvPr/>
        </p:nvSpPr>
        <p:spPr bwMode="auto">
          <a:xfrm flipH="1">
            <a:off x="3444457" y="2897182"/>
            <a:ext cx="665730" cy="73646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" name="Arc 60"/>
          <p:cNvSpPr>
            <a:spLocks/>
          </p:cNvSpPr>
          <p:nvPr/>
        </p:nvSpPr>
        <p:spPr bwMode="auto">
          <a:xfrm flipH="1">
            <a:off x="3022264" y="2373722"/>
            <a:ext cx="413194" cy="122025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1" name="Arc 60"/>
          <p:cNvSpPr>
            <a:spLocks/>
          </p:cNvSpPr>
          <p:nvPr/>
        </p:nvSpPr>
        <p:spPr bwMode="auto">
          <a:xfrm>
            <a:off x="1856266" y="2373722"/>
            <a:ext cx="331548" cy="121155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3398514" y="4184078"/>
            <a:ext cx="39600" cy="387928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01843" y="4222134"/>
            <a:ext cx="39388" cy="390150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243971" y="4290122"/>
            <a:ext cx="0" cy="322162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024922" y="4276267"/>
            <a:ext cx="0" cy="322162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2453350" y="4276267"/>
            <a:ext cx="348816" cy="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2492996" y="4326956"/>
                <a:ext cx="384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996" y="4326956"/>
                <a:ext cx="38465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6349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469545" y="2564895"/>
                <a:ext cx="37670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0000CC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rgbClr val="0000CC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545" y="2564895"/>
                <a:ext cx="376705" cy="4140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椭圆 22"/>
          <p:cNvSpPr/>
          <p:nvPr/>
        </p:nvSpPr>
        <p:spPr>
          <a:xfrm>
            <a:off x="5854777" y="3052871"/>
            <a:ext cx="2992577" cy="1283623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4" name="Freeform 56"/>
          <p:cNvSpPr>
            <a:spLocks/>
          </p:cNvSpPr>
          <p:nvPr/>
        </p:nvSpPr>
        <p:spPr bwMode="auto">
          <a:xfrm>
            <a:off x="7190517" y="3786146"/>
            <a:ext cx="348816" cy="60325"/>
          </a:xfrm>
          <a:custGeom>
            <a:avLst/>
            <a:gdLst>
              <a:gd name="T0" fmla="*/ 0 w 238"/>
              <a:gd name="T1" fmla="*/ 3 h 38"/>
              <a:gd name="T2" fmla="*/ 39 w 238"/>
              <a:gd name="T3" fmla="*/ 21 h 38"/>
              <a:gd name="T4" fmla="*/ 39 w 238"/>
              <a:gd name="T5" fmla="*/ 21 h 38"/>
              <a:gd name="T6" fmla="*/ 64 w 238"/>
              <a:gd name="T7" fmla="*/ 29 h 38"/>
              <a:gd name="T8" fmla="*/ 64 w 238"/>
              <a:gd name="T9" fmla="*/ 29 h 38"/>
              <a:gd name="T10" fmla="*/ 144 w 238"/>
              <a:gd name="T11" fmla="*/ 33 h 38"/>
              <a:gd name="T12" fmla="*/ 238 w 238"/>
              <a:gd name="T13" fmla="*/ 0 h 3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8"/>
              <a:gd name="T22" fmla="*/ 0 h 38"/>
              <a:gd name="T23" fmla="*/ 238 w 238"/>
              <a:gd name="T24" fmla="*/ 38 h 3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8" h="38">
                <a:moveTo>
                  <a:pt x="0" y="3"/>
                </a:moveTo>
                <a:cubicBezTo>
                  <a:pt x="6" y="6"/>
                  <a:pt x="33" y="18"/>
                  <a:pt x="39" y="21"/>
                </a:cubicBezTo>
                <a:cubicBezTo>
                  <a:pt x="45" y="24"/>
                  <a:pt x="35" y="20"/>
                  <a:pt x="39" y="21"/>
                </a:cubicBezTo>
                <a:cubicBezTo>
                  <a:pt x="43" y="22"/>
                  <a:pt x="60" y="28"/>
                  <a:pt x="64" y="29"/>
                </a:cubicBezTo>
                <a:cubicBezTo>
                  <a:pt x="68" y="30"/>
                  <a:pt x="51" y="28"/>
                  <a:pt x="64" y="29"/>
                </a:cubicBezTo>
                <a:cubicBezTo>
                  <a:pt x="77" y="30"/>
                  <a:pt x="115" y="38"/>
                  <a:pt x="144" y="33"/>
                </a:cubicBezTo>
                <a:cubicBezTo>
                  <a:pt x="173" y="28"/>
                  <a:pt x="219" y="7"/>
                  <a:pt x="238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H="1" flipV="1">
            <a:off x="7351063" y="2291045"/>
            <a:ext cx="0" cy="1346027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6955469" y="2241786"/>
                <a:ext cx="3526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𝒏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469" y="2241786"/>
                <a:ext cx="352661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60"/>
          <p:cNvSpPr>
            <a:spLocks/>
          </p:cNvSpPr>
          <p:nvPr/>
        </p:nvSpPr>
        <p:spPr bwMode="auto">
          <a:xfrm>
            <a:off x="5832170" y="2943785"/>
            <a:ext cx="629785" cy="73646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8" name="Arc 60"/>
          <p:cNvSpPr>
            <a:spLocks/>
          </p:cNvSpPr>
          <p:nvPr/>
        </p:nvSpPr>
        <p:spPr bwMode="auto">
          <a:xfrm flipH="1">
            <a:off x="8181624" y="2943785"/>
            <a:ext cx="665730" cy="73646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9" name="Arc 60"/>
          <p:cNvSpPr>
            <a:spLocks/>
          </p:cNvSpPr>
          <p:nvPr/>
        </p:nvSpPr>
        <p:spPr bwMode="auto">
          <a:xfrm flipH="1">
            <a:off x="7759431" y="2420325"/>
            <a:ext cx="413194" cy="122025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0" name="Arc 60"/>
          <p:cNvSpPr>
            <a:spLocks/>
          </p:cNvSpPr>
          <p:nvPr/>
        </p:nvSpPr>
        <p:spPr bwMode="auto">
          <a:xfrm>
            <a:off x="6593433" y="2420325"/>
            <a:ext cx="331548" cy="121155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0000CC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>
            <a:off x="8135681" y="4230681"/>
            <a:ext cx="39600" cy="387928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6539010" y="4268737"/>
            <a:ext cx="39388" cy="390150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6981138" y="4336725"/>
            <a:ext cx="0" cy="322162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762089" y="4322870"/>
            <a:ext cx="0" cy="322162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7215270" y="4326956"/>
            <a:ext cx="366232" cy="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7230163" y="4373559"/>
                <a:ext cx="384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163" y="4373559"/>
                <a:ext cx="38465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6349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8206712" y="2611498"/>
                <a:ext cx="37670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0000CC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rgbClr val="0000CC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712" y="2611498"/>
                <a:ext cx="376705" cy="4140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1857266" y="4752667"/>
                <a:ext cx="1567545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l-GR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𝜱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𝑩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&gt;0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266" y="4752667"/>
                <a:ext cx="1567545" cy="81804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6622479" y="4753712"/>
                <a:ext cx="1567545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l-GR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𝜱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𝑩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&lt;0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479" y="4753712"/>
                <a:ext cx="1567545" cy="81804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/>
          <p:cNvSpPr txBox="1"/>
          <p:nvPr/>
        </p:nvSpPr>
        <p:spPr>
          <a:xfrm>
            <a:off x="1474583" y="5585168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顺时针方向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6242662" y="5570711"/>
            <a:ext cx="2246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latin typeface="SimHei" charset="-122"/>
                <a:ea typeface="SimHei" charset="-122"/>
                <a:cs typeface="SimHei" charset="-122"/>
              </a:rPr>
              <a:t>逆时针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方向</a:t>
            </a:r>
          </a:p>
        </p:txBody>
      </p:sp>
    </p:spTree>
    <p:extLst>
      <p:ext uri="{BB962C8B-B14F-4D97-AF65-F5344CB8AC3E}">
        <p14:creationId xmlns:p14="http://schemas.microsoft.com/office/powerpoint/2010/main" val="149284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5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8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 animBg="1"/>
      <p:bldP spid="7" grpId="0"/>
      <p:bldP spid="8" grpId="0" animBg="1"/>
      <p:bldP spid="9" grpId="0" animBg="1"/>
      <p:bldP spid="10" grpId="0" animBg="1"/>
      <p:bldP spid="11" grpId="0" animBg="1"/>
      <p:bldP spid="17" grpId="0"/>
      <p:bldP spid="18" grpId="0"/>
      <p:bldP spid="23" grpId="0" animBg="1"/>
      <p:bldP spid="24" grpId="0" animBg="1"/>
      <p:bldP spid="26" grpId="0"/>
      <p:bldP spid="27" grpId="0" animBg="1"/>
      <p:bldP spid="28" grpId="0" animBg="1"/>
      <p:bldP spid="29" grpId="0" animBg="1"/>
      <p:bldP spid="30" grpId="0" animBg="1"/>
      <p:bldP spid="36" grpId="0"/>
      <p:bldP spid="37" grpId="0"/>
      <p:bldP spid="41" grpId="0"/>
      <p:bldP spid="42" grpId="0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0154" y="193672"/>
            <a:ext cx="3892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楞次定律演示实验：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B463442-F53A-4FC2-A037-E4E1DFC529FB}"/>
              </a:ext>
            </a:extLst>
          </p:cNvPr>
          <p:cNvGrpSpPr/>
          <p:nvPr/>
        </p:nvGrpSpPr>
        <p:grpSpPr>
          <a:xfrm>
            <a:off x="1832911" y="1079355"/>
            <a:ext cx="2938463" cy="5333761"/>
            <a:chOff x="698942" y="1426212"/>
            <a:chExt cx="2938463" cy="5264150"/>
          </a:xfrm>
        </p:grpSpPr>
        <p:pic>
          <p:nvPicPr>
            <p:cNvPr id="45" name="Picture 10" descr="C:\Documents and Settings\Administrator\桌面\Graphic1.jpg">
              <a:extLst>
                <a:ext uri="{FF2B5EF4-FFF2-40B4-BE49-F238E27FC236}">
                  <a16:creationId xmlns:a16="http://schemas.microsoft.com/office/drawing/2014/main" id="{482A2AA9-EF07-4FE3-B0DD-9E6781F1B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942" y="1426212"/>
              <a:ext cx="2938463" cy="5264150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46" name="Text Box 169">
              <a:extLst>
                <a:ext uri="{FF2B5EF4-FFF2-40B4-BE49-F238E27FC236}">
                  <a16:creationId xmlns:a16="http://schemas.microsoft.com/office/drawing/2014/main" id="{121536D8-3A34-4C1F-B80C-27242B88B6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6564" y="3509346"/>
              <a:ext cx="8524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rPr>
                <a:t>磁铁</a:t>
              </a:r>
            </a:p>
          </p:txBody>
        </p:sp>
        <p:sp>
          <p:nvSpPr>
            <p:cNvPr id="47" name="Text Box 168">
              <a:extLst>
                <a:ext uri="{FF2B5EF4-FFF2-40B4-BE49-F238E27FC236}">
                  <a16:creationId xmlns:a16="http://schemas.microsoft.com/office/drawing/2014/main" id="{F68B4C6E-A773-4CE7-8385-E5D090CBEC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6564" y="5071683"/>
              <a:ext cx="852487" cy="380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黑体" pitchFamily="49" charset="-122"/>
                </a:rPr>
                <a:t>铜块</a:t>
              </a:r>
            </a:p>
          </p:txBody>
        </p:sp>
        <p:sp>
          <p:nvSpPr>
            <p:cNvPr id="48" name="Text Box 167">
              <a:extLst>
                <a:ext uri="{FF2B5EF4-FFF2-40B4-BE49-F238E27FC236}">
                  <a16:creationId xmlns:a16="http://schemas.microsoft.com/office/drawing/2014/main" id="{3A13E763-828D-4CA4-B335-4713797CB5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032" y="5979548"/>
              <a:ext cx="1076324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rPr>
                <a:t>铜管</a:t>
              </a:r>
            </a:p>
          </p:txBody>
        </p:sp>
      </p:grpSp>
      <p:pic>
        <p:nvPicPr>
          <p:cNvPr id="49" name="Picture 2" descr="C:\Documents and Settings\Administrator\桌面\铜管下落原理图.jpg">
            <a:extLst>
              <a:ext uri="{FF2B5EF4-FFF2-40B4-BE49-F238E27FC236}">
                <a16:creationId xmlns:a16="http://schemas.microsoft.com/office/drawing/2014/main" id="{7A839956-44D9-48E6-904A-9AC756192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817" y="1064979"/>
            <a:ext cx="4409850" cy="53492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018466-F1EB-4BBF-98A5-D39DC86E12A3}"/>
              </a:ext>
            </a:extLst>
          </p:cNvPr>
          <p:cNvGrpSpPr/>
          <p:nvPr/>
        </p:nvGrpSpPr>
        <p:grpSpPr>
          <a:xfrm>
            <a:off x="6021039" y="4893504"/>
            <a:ext cx="3801881" cy="1258560"/>
            <a:chOff x="4766071" y="4912951"/>
            <a:chExt cx="3801881" cy="1258560"/>
          </a:xfrm>
        </p:grpSpPr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B20EA1C2-FDD5-4A35-80AF-8C1450746A95}"/>
                </a:ext>
              </a:extLst>
            </p:cNvPr>
            <p:cNvCxnSpPr/>
            <p:nvPr/>
          </p:nvCxnSpPr>
          <p:spPr>
            <a:xfrm>
              <a:off x="5599605" y="4912951"/>
              <a:ext cx="0" cy="789972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ot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80204244-0DE2-4F62-8C60-6AC7F312685A}"/>
                </a:ext>
              </a:extLst>
            </p:cNvPr>
            <p:cNvCxnSpPr/>
            <p:nvPr/>
          </p:nvCxnSpPr>
          <p:spPr>
            <a:xfrm>
              <a:off x="5901799" y="4912951"/>
              <a:ext cx="0" cy="789972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ot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CFF22784-70D4-4567-A994-136BB7B9EA98}"/>
                </a:ext>
              </a:extLst>
            </p:cNvPr>
            <p:cNvSpPr/>
            <p:nvPr/>
          </p:nvSpPr>
          <p:spPr>
            <a:xfrm flipV="1">
              <a:off x="6386619" y="5819498"/>
              <a:ext cx="47354" cy="473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2D937D4-65FB-4E0D-8116-FB77173E6D3C}"/>
                </a:ext>
              </a:extLst>
            </p:cNvPr>
            <p:cNvGrpSpPr/>
            <p:nvPr/>
          </p:nvGrpSpPr>
          <p:grpSpPr>
            <a:xfrm flipV="1">
              <a:off x="4766071" y="5561436"/>
              <a:ext cx="649639" cy="610075"/>
              <a:chOff x="993361" y="1566256"/>
              <a:chExt cx="627209" cy="588473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D6947E65-1408-47BA-8854-FC565204292D}"/>
                  </a:ext>
                </a:extLst>
              </p:cNvPr>
              <p:cNvSpPr/>
              <p:nvPr/>
            </p:nvSpPr>
            <p:spPr>
              <a:xfrm>
                <a:off x="993361" y="1566256"/>
                <a:ext cx="627209" cy="588473"/>
              </a:xfrm>
              <a:prstGeom prst="ellipse">
                <a:avLst/>
              </a:prstGeom>
              <a:noFill/>
              <a:ln>
                <a:solidFill>
                  <a:srgbClr val="7030A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5" name="直接箭头连接符 64">
                <a:extLst>
                  <a:ext uri="{FF2B5EF4-FFF2-40B4-BE49-F238E27FC236}">
                    <a16:creationId xmlns:a16="http://schemas.microsoft.com/office/drawing/2014/main" id="{76368B2C-A6E9-41F9-85CB-C7F7D8B765A0}"/>
                  </a:ext>
                </a:extLst>
              </p:cNvPr>
              <p:cNvCxnSpPr/>
              <p:nvPr/>
            </p:nvCxnSpPr>
            <p:spPr>
              <a:xfrm flipV="1">
                <a:off x="1615540" y="1831876"/>
                <a:ext cx="0" cy="81163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65">
                <a:extLst>
                  <a:ext uri="{FF2B5EF4-FFF2-40B4-BE49-F238E27FC236}">
                    <a16:creationId xmlns:a16="http://schemas.microsoft.com/office/drawing/2014/main" id="{8E56A0BA-A65B-4B2E-B891-F646E2871376}"/>
                  </a:ext>
                </a:extLst>
              </p:cNvPr>
              <p:cNvCxnSpPr/>
              <p:nvPr/>
            </p:nvCxnSpPr>
            <p:spPr>
              <a:xfrm>
                <a:off x="993361" y="1787467"/>
                <a:ext cx="0" cy="81163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601B1274-5547-4694-8D80-6208B6ED7E87}"/>
                </a:ext>
              </a:extLst>
            </p:cNvPr>
            <p:cNvGrpSpPr/>
            <p:nvPr/>
          </p:nvGrpSpPr>
          <p:grpSpPr>
            <a:xfrm flipH="1" flipV="1">
              <a:off x="6082539" y="5550523"/>
              <a:ext cx="649639" cy="610075"/>
              <a:chOff x="993361" y="1566256"/>
              <a:chExt cx="627209" cy="588473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A31E8F36-5EAB-4C4C-848B-307FB5979BFA}"/>
                  </a:ext>
                </a:extLst>
              </p:cNvPr>
              <p:cNvSpPr/>
              <p:nvPr/>
            </p:nvSpPr>
            <p:spPr>
              <a:xfrm>
                <a:off x="993361" y="1566256"/>
                <a:ext cx="627209" cy="588473"/>
              </a:xfrm>
              <a:prstGeom prst="ellipse">
                <a:avLst/>
              </a:prstGeom>
              <a:noFill/>
              <a:ln>
                <a:solidFill>
                  <a:srgbClr val="7030A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2" name="直接箭头连接符 61">
                <a:extLst>
                  <a:ext uri="{FF2B5EF4-FFF2-40B4-BE49-F238E27FC236}">
                    <a16:creationId xmlns:a16="http://schemas.microsoft.com/office/drawing/2014/main" id="{3D509383-AF73-423B-9917-8D8953627321}"/>
                  </a:ext>
                </a:extLst>
              </p:cNvPr>
              <p:cNvCxnSpPr/>
              <p:nvPr/>
            </p:nvCxnSpPr>
            <p:spPr>
              <a:xfrm flipV="1">
                <a:off x="1615540" y="1831876"/>
                <a:ext cx="0" cy="81163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62">
                <a:extLst>
                  <a:ext uri="{FF2B5EF4-FFF2-40B4-BE49-F238E27FC236}">
                    <a16:creationId xmlns:a16="http://schemas.microsoft.com/office/drawing/2014/main" id="{83ADF4E5-0AAA-489B-9477-5517D927C191}"/>
                  </a:ext>
                </a:extLst>
              </p:cNvPr>
              <p:cNvCxnSpPr/>
              <p:nvPr/>
            </p:nvCxnSpPr>
            <p:spPr>
              <a:xfrm>
                <a:off x="993361" y="1787467"/>
                <a:ext cx="0" cy="81163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351399CF-9FCD-4FD5-9819-FFEB9F96BAF1}"/>
                </a:ext>
              </a:extLst>
            </p:cNvPr>
            <p:cNvGrpSpPr/>
            <p:nvPr/>
          </p:nvGrpSpPr>
          <p:grpSpPr>
            <a:xfrm flipV="1">
              <a:off x="5060557" y="5819755"/>
              <a:ext cx="86957" cy="94731"/>
              <a:chOff x="2530657" y="1791994"/>
              <a:chExt cx="83955" cy="91377"/>
            </a:xfrm>
          </p:grpSpPr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DA23E257-BE7F-432B-AE5D-DC279C528FB9}"/>
                  </a:ext>
                </a:extLst>
              </p:cNvPr>
              <p:cNvCxnSpPr/>
              <p:nvPr/>
            </p:nvCxnSpPr>
            <p:spPr>
              <a:xfrm>
                <a:off x="2530658" y="1791994"/>
                <a:ext cx="83954" cy="88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AC427FD1-D8C4-485E-9CE5-50615C7772F9}"/>
                  </a:ext>
                </a:extLst>
              </p:cNvPr>
              <p:cNvCxnSpPr/>
              <p:nvPr/>
            </p:nvCxnSpPr>
            <p:spPr>
              <a:xfrm flipH="1">
                <a:off x="2530657" y="1794771"/>
                <a:ext cx="83954" cy="88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7C9360FC-7DF1-42FB-820E-042103C57801}"/>
                </a:ext>
              </a:extLst>
            </p:cNvPr>
            <p:cNvCxnSpPr/>
            <p:nvPr/>
          </p:nvCxnSpPr>
          <p:spPr>
            <a:xfrm>
              <a:off x="6855810" y="5854896"/>
              <a:ext cx="381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67">
              <a:extLst>
                <a:ext uri="{FF2B5EF4-FFF2-40B4-BE49-F238E27FC236}">
                  <a16:creationId xmlns:a16="http://schemas.microsoft.com/office/drawing/2014/main" id="{5AC8F323-655D-48E2-B761-81D5BE08CC12}"/>
                </a:ext>
              </a:extLst>
            </p:cNvPr>
            <p:cNvSpPr txBox="1"/>
            <p:nvPr/>
          </p:nvSpPr>
          <p:spPr>
            <a:xfrm>
              <a:off x="7152180" y="557025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感应电流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752E8C2-98FF-4A94-A1CA-9E85C3B9968A}"/>
              </a:ext>
            </a:extLst>
          </p:cNvPr>
          <p:cNvGrpSpPr/>
          <p:nvPr/>
        </p:nvGrpSpPr>
        <p:grpSpPr>
          <a:xfrm>
            <a:off x="6062949" y="1499661"/>
            <a:ext cx="3678056" cy="1124183"/>
            <a:chOff x="4807981" y="1519108"/>
            <a:chExt cx="3678056" cy="1124183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27A30FD2-49AE-46BE-B382-E67E39068516}"/>
                </a:ext>
              </a:extLst>
            </p:cNvPr>
            <p:cNvSpPr/>
            <p:nvPr/>
          </p:nvSpPr>
          <p:spPr>
            <a:xfrm>
              <a:off x="5103479" y="1787573"/>
              <a:ext cx="47354" cy="473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28AFC973-B56E-481E-B01D-6BC729CD66AE}"/>
                </a:ext>
              </a:extLst>
            </p:cNvPr>
            <p:cNvGrpSpPr/>
            <p:nvPr/>
          </p:nvGrpSpPr>
          <p:grpSpPr>
            <a:xfrm>
              <a:off x="4807981" y="1520496"/>
              <a:ext cx="649639" cy="610075"/>
              <a:chOff x="993361" y="1566256"/>
              <a:chExt cx="627209" cy="588473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F51596AD-F493-4F91-9ACD-428AAFD76B34}"/>
                  </a:ext>
                </a:extLst>
              </p:cNvPr>
              <p:cNvSpPr/>
              <p:nvPr/>
            </p:nvSpPr>
            <p:spPr>
              <a:xfrm>
                <a:off x="993361" y="1566256"/>
                <a:ext cx="627209" cy="588473"/>
              </a:xfrm>
              <a:prstGeom prst="ellipse">
                <a:avLst/>
              </a:prstGeom>
              <a:noFill/>
              <a:ln>
                <a:solidFill>
                  <a:srgbClr val="7030A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2" name="直接箭头连接符 81">
                <a:extLst>
                  <a:ext uri="{FF2B5EF4-FFF2-40B4-BE49-F238E27FC236}">
                    <a16:creationId xmlns:a16="http://schemas.microsoft.com/office/drawing/2014/main" id="{842C94D8-ACAA-4E52-8A9C-FA2B39F1F6D0}"/>
                  </a:ext>
                </a:extLst>
              </p:cNvPr>
              <p:cNvCxnSpPr/>
              <p:nvPr/>
            </p:nvCxnSpPr>
            <p:spPr>
              <a:xfrm flipV="1">
                <a:off x="1615540" y="1831876"/>
                <a:ext cx="0" cy="81163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82">
                <a:extLst>
                  <a:ext uri="{FF2B5EF4-FFF2-40B4-BE49-F238E27FC236}">
                    <a16:creationId xmlns:a16="http://schemas.microsoft.com/office/drawing/2014/main" id="{2D7937C0-F420-4F60-8B23-BF6B1EC3C498}"/>
                  </a:ext>
                </a:extLst>
              </p:cNvPr>
              <p:cNvCxnSpPr/>
              <p:nvPr/>
            </p:nvCxnSpPr>
            <p:spPr>
              <a:xfrm>
                <a:off x="993361" y="1787467"/>
                <a:ext cx="0" cy="81163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55768AB8-5E7A-4233-B1AA-F24B427725F0}"/>
                </a:ext>
              </a:extLst>
            </p:cNvPr>
            <p:cNvGrpSpPr/>
            <p:nvPr/>
          </p:nvGrpSpPr>
          <p:grpSpPr>
            <a:xfrm flipH="1">
              <a:off x="6067299" y="1519108"/>
              <a:ext cx="649639" cy="610075"/>
              <a:chOff x="993361" y="1566256"/>
              <a:chExt cx="627209" cy="588473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4A4B9F17-FC0C-4036-A94E-11385928A969}"/>
                  </a:ext>
                </a:extLst>
              </p:cNvPr>
              <p:cNvSpPr/>
              <p:nvPr/>
            </p:nvSpPr>
            <p:spPr>
              <a:xfrm>
                <a:off x="993361" y="1566256"/>
                <a:ext cx="627209" cy="588473"/>
              </a:xfrm>
              <a:prstGeom prst="ellipse">
                <a:avLst/>
              </a:prstGeom>
              <a:noFill/>
              <a:ln>
                <a:solidFill>
                  <a:srgbClr val="7030A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656A204B-3E5E-40D2-BE19-F159F8F7767E}"/>
                  </a:ext>
                </a:extLst>
              </p:cNvPr>
              <p:cNvCxnSpPr/>
              <p:nvPr/>
            </p:nvCxnSpPr>
            <p:spPr>
              <a:xfrm flipV="1">
                <a:off x="1615540" y="1831876"/>
                <a:ext cx="0" cy="81163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箭头连接符 79">
                <a:extLst>
                  <a:ext uri="{FF2B5EF4-FFF2-40B4-BE49-F238E27FC236}">
                    <a16:creationId xmlns:a16="http://schemas.microsoft.com/office/drawing/2014/main" id="{9380C520-01F6-4223-8299-8C5B8429FEB5}"/>
                  </a:ext>
                </a:extLst>
              </p:cNvPr>
              <p:cNvCxnSpPr/>
              <p:nvPr/>
            </p:nvCxnSpPr>
            <p:spPr>
              <a:xfrm>
                <a:off x="993361" y="1787467"/>
                <a:ext cx="0" cy="81163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970E8274-2BE5-47DC-B4A9-C5EA23C78EC1}"/>
                </a:ext>
              </a:extLst>
            </p:cNvPr>
            <p:cNvGrpSpPr/>
            <p:nvPr/>
          </p:nvGrpSpPr>
          <p:grpSpPr>
            <a:xfrm>
              <a:off x="6373852" y="1788144"/>
              <a:ext cx="86957" cy="94731"/>
              <a:chOff x="2530657" y="1791994"/>
              <a:chExt cx="83955" cy="91377"/>
            </a:xfrm>
          </p:grpSpPr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75295B50-680E-43DB-AC35-13221DF58D24}"/>
                  </a:ext>
                </a:extLst>
              </p:cNvPr>
              <p:cNvCxnSpPr/>
              <p:nvPr/>
            </p:nvCxnSpPr>
            <p:spPr>
              <a:xfrm>
                <a:off x="2530658" y="1791994"/>
                <a:ext cx="83954" cy="88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0F22B0D8-83D9-41E8-8F30-7F625CC180C1}"/>
                  </a:ext>
                </a:extLst>
              </p:cNvPr>
              <p:cNvCxnSpPr/>
              <p:nvPr/>
            </p:nvCxnSpPr>
            <p:spPr>
              <a:xfrm flipH="1">
                <a:off x="2530657" y="1794771"/>
                <a:ext cx="83954" cy="88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A68BAC2F-3E03-4C61-96BC-ECBB2FF19AB4}"/>
                </a:ext>
              </a:extLst>
            </p:cNvPr>
            <p:cNvCxnSpPr/>
            <p:nvPr/>
          </p:nvCxnSpPr>
          <p:spPr>
            <a:xfrm>
              <a:off x="6771180" y="1867279"/>
              <a:ext cx="381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29">
              <a:extLst>
                <a:ext uri="{FF2B5EF4-FFF2-40B4-BE49-F238E27FC236}">
                  <a16:creationId xmlns:a16="http://schemas.microsoft.com/office/drawing/2014/main" id="{BB588CC3-8110-45DE-B614-6044EEAE059A}"/>
                </a:ext>
              </a:extLst>
            </p:cNvPr>
            <p:cNvSpPr txBox="1"/>
            <p:nvPr/>
          </p:nvSpPr>
          <p:spPr>
            <a:xfrm>
              <a:off x="7070265" y="1578465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感应电流</a:t>
              </a:r>
            </a:p>
          </p:txBody>
        </p: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9EE14FF9-F3D3-4167-835C-7556CF53D0BA}"/>
                </a:ext>
              </a:extLst>
            </p:cNvPr>
            <p:cNvCxnSpPr/>
            <p:nvPr/>
          </p:nvCxnSpPr>
          <p:spPr>
            <a:xfrm flipV="1">
              <a:off x="5618655" y="1853319"/>
              <a:ext cx="0" cy="789972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ot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1C7C0210-7240-4121-9C15-30485FC57D9F}"/>
                </a:ext>
              </a:extLst>
            </p:cNvPr>
            <p:cNvCxnSpPr/>
            <p:nvPr/>
          </p:nvCxnSpPr>
          <p:spPr>
            <a:xfrm flipV="1">
              <a:off x="5920849" y="1853319"/>
              <a:ext cx="0" cy="789972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ot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 Box 4">
            <a:extLst>
              <a:ext uri="{FF2B5EF4-FFF2-40B4-BE49-F238E27FC236}">
                <a16:creationId xmlns:a16="http://schemas.microsoft.com/office/drawing/2014/main" id="{0E4F63B0-B4A5-4A52-AEB2-814095662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776" y="222736"/>
            <a:ext cx="802573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800" b="1" dirty="0">
                <a:latin typeface="Times New Roman" pitchFamily="18" charset="0"/>
                <a:ea typeface="楷体_GB2312" pitchFamily="49" charset="-122"/>
              </a:rPr>
              <a:t>感应电流的</a:t>
            </a:r>
            <a:r>
              <a:rPr kumimoji="1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效果</a:t>
            </a:r>
            <a:r>
              <a:rPr kumimoji="1" lang="zh-CN" altLang="en-US" sz="2800" b="1" dirty="0">
                <a:latin typeface="Times New Roman" pitchFamily="18" charset="0"/>
                <a:ea typeface="楷体_GB2312" pitchFamily="49" charset="-122"/>
              </a:rPr>
              <a:t>，总是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反抗</a:t>
            </a:r>
            <a:r>
              <a:rPr kumimoji="1" lang="zh-CN" altLang="en-US" sz="2800" b="1" dirty="0">
                <a:latin typeface="Times New Roman" pitchFamily="18" charset="0"/>
                <a:ea typeface="楷体_GB2312" pitchFamily="49" charset="-122"/>
              </a:rPr>
              <a:t>引起感应电流的</a:t>
            </a:r>
            <a:r>
              <a:rPr kumimoji="1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原因</a:t>
            </a:r>
            <a:r>
              <a:rPr kumimoji="1" lang="zh-CN" altLang="en-US" sz="2800" b="1" dirty="0">
                <a:latin typeface="Times New Roman" pitchFamily="18" charset="0"/>
                <a:ea typeface="楷体_GB2312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4964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4" grpId="0" autoUpdateAnimBg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4349</TotalTime>
  <Words>2999</Words>
  <Application>Microsoft Office PowerPoint</Application>
  <PresentationFormat>宽屏</PresentationFormat>
  <Paragraphs>594</Paragraphs>
  <Slides>31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31</vt:i4>
      </vt:variant>
    </vt:vector>
  </HeadingPairs>
  <TitlesOfParts>
    <vt:vector size="50" baseType="lpstr">
      <vt:lpstr>等线</vt:lpstr>
      <vt:lpstr>等线</vt:lpstr>
      <vt:lpstr>等线 Light</vt:lpstr>
      <vt:lpstr>仿宋</vt:lpstr>
      <vt:lpstr>SimHei</vt:lpstr>
      <vt:lpstr>SimHei</vt:lpstr>
      <vt:lpstr>华文行楷</vt:lpstr>
      <vt:lpstr>楷体_GB2312</vt:lpstr>
      <vt:lpstr>SimSun</vt:lpstr>
      <vt:lpstr>Arial</vt:lpstr>
      <vt:lpstr>Calisto MT</vt:lpstr>
      <vt:lpstr>Cambria Math</vt:lpstr>
      <vt:lpstr>Times New Roman</vt:lpstr>
      <vt:lpstr>Wingdings</vt:lpstr>
      <vt:lpstr>Office 主题​​</vt:lpstr>
      <vt:lpstr>公式</vt:lpstr>
      <vt:lpstr>Equation</vt:lpstr>
      <vt:lpstr>Photo Editor 照片</vt:lpstr>
      <vt:lpstr>BMP 图象</vt:lpstr>
      <vt:lpstr>第八章 电 磁 感 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SHAOLIANG ZHANG</dc:creator>
  <cp:lastModifiedBy>Administrator</cp:lastModifiedBy>
  <cp:revision>208</cp:revision>
  <cp:lastPrinted>2018-05-30T01:15:39Z</cp:lastPrinted>
  <dcterms:created xsi:type="dcterms:W3CDTF">2017-02-13T13:22:36Z</dcterms:created>
  <dcterms:modified xsi:type="dcterms:W3CDTF">2022-09-13T01:40:10Z</dcterms:modified>
</cp:coreProperties>
</file>